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9" r:id="rId4"/>
    <p:sldId id="270" r:id="rId5"/>
    <p:sldId id="269" r:id="rId6"/>
    <p:sldId id="265" r:id="rId7"/>
    <p:sldId id="267" r:id="rId8"/>
    <p:sldId id="271" r:id="rId9"/>
    <p:sldId id="263" r:id="rId10"/>
    <p:sldId id="264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A97"/>
    <a:srgbClr val="FF5050"/>
    <a:srgbClr val="FF7C80"/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ystal\&#1055;&#1088;&#1086;&#1077;&#1082;&#1090;&#1099;\&#1054;&#1084;&#1089;&#1082;&#1072;&#1103;%20&#1086;&#1073;&#1083;&#1072;&#1089;&#1090;&#1100;\&#1054;&#1084;&#1089;&#1082;%20&#1043;&#1054;\&#1053;&#1048;&#1056;%201797-19%20&#1054;&#1084;&#1089;&#1082;\&#1056;&#1072;&#1073;&#1086;&#1095;&#1080;&#1077;%20&#1084;&#1072;&#1090;&#1077;&#1088;&#1080;&#1072;&#1083;&#1099;\&#1054;&#1073;&#1097;&#1080;&#1077;%20&#1084;&#1072;&#1090;&#1077;&#1088;&#1080;&#1072;&#1083;&#1099;\&#1042;&#1086;&#1074;&#1083;&#1077;&#1095;&#1077;&#1085;&#1080;&#1077;\&#1055;&#1088;&#1077;&#1079;&#1077;&#1085;&#1090;&#1072;&#1094;&#1080;&#1080;\&#1052;&#1080;&#1075;&#1088;&#1072;&#109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Миграционный прирост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-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16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2804755243504925"/>
          <c:y val="2.926943193287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409992057208326E-2"/>
          <c:y val="0.11797385620915032"/>
          <c:w val="0.80354089344686697"/>
          <c:h val="0.810746230250630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Миграционный прирост (+ / -)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0-15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-1157</c:v>
                </c:pt>
                <c:pt idx="1">
                  <c:v>468</c:v>
                </c:pt>
                <c:pt idx="2">
                  <c:v>-1137</c:v>
                </c:pt>
                <c:pt idx="3">
                  <c:v>-486</c:v>
                </c:pt>
                <c:pt idx="4">
                  <c:v>-873</c:v>
                </c:pt>
                <c:pt idx="5">
                  <c:v>-691</c:v>
                </c:pt>
                <c:pt idx="6">
                  <c:v>-491</c:v>
                </c:pt>
                <c:pt idx="7">
                  <c:v>-421</c:v>
                </c:pt>
                <c:pt idx="8">
                  <c:v>-237</c:v>
                </c:pt>
                <c:pt idx="9">
                  <c:v>-317</c:v>
                </c:pt>
                <c:pt idx="10">
                  <c:v>-346</c:v>
                </c:pt>
                <c:pt idx="11">
                  <c:v>-110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794840"/>
        <c:axId val="198502888"/>
      </c:barChart>
      <c:catAx>
        <c:axId val="145794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98502888"/>
        <c:crosses val="autoZero"/>
        <c:auto val="1"/>
        <c:lblAlgn val="ctr"/>
        <c:lblOffset val="0"/>
        <c:noMultiLvlLbl val="0"/>
      </c:catAx>
      <c:valAx>
        <c:axId val="198502888"/>
        <c:scaling>
          <c:orientation val="minMax"/>
          <c:min val="-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579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47296-8712-40C9-908F-FFD6F8A432D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4A82-074A-4A5F-BD1B-192E2E5D1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8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 dirty="0"/>
              <a:t>Документы стратегического планирования, документы бюджетного планирования </a:t>
            </a:r>
            <a:r>
              <a:rPr lang="ru-RU" dirty="0"/>
              <a:t>определяют стратегическое приоритеты возможности и целевые показатели развития.</a:t>
            </a:r>
          </a:p>
          <a:p>
            <a:r>
              <a:rPr lang="ru-RU" sz="1000" b="1" dirty="0"/>
              <a:t>Документы стандартизации </a:t>
            </a:r>
            <a:r>
              <a:rPr lang="ru-RU" dirty="0"/>
              <a:t>содержат технические требования к размещению объектов, оказывают влияние на определение большинства расчетных показателей НГП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НГП</a:t>
            </a:r>
            <a:r>
              <a:rPr lang="ru-RU" sz="900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интегрируют целевые показатели документов стратегического планирования в систему расчетных показателей, применяемых при разработке градостроительной документации</a:t>
            </a:r>
            <a:endParaRPr lang="ru-RU" sz="900" b="1" dirty="0"/>
          </a:p>
          <a:p>
            <a:r>
              <a:rPr lang="ru-RU" sz="900" b="1" dirty="0"/>
              <a:t>Правила благоустройства и озеленения содержат </a:t>
            </a:r>
            <a:r>
              <a:rPr lang="ru-RU" dirty="0"/>
              <a:t>технические требования к объектам благоустройства, их параметры и правила содержания; оказывают влияние на показатели, характеризующие интенсивность использования территории.</a:t>
            </a:r>
          </a:p>
          <a:p>
            <a:r>
              <a:rPr lang="ru-RU" sz="1000" b="1" dirty="0"/>
              <a:t>Документы территориального планирования</a:t>
            </a:r>
            <a:r>
              <a:rPr lang="ru-RU" baseline="0" dirty="0"/>
              <a:t> определяют необходимую мощность объектов, функциональные зоны их размещения.</a:t>
            </a:r>
          </a:p>
          <a:p>
            <a:r>
              <a:rPr lang="ru-RU" sz="1000" b="1" baseline="0" dirty="0"/>
              <a:t>Документы градостроительного зонирования </a:t>
            </a:r>
            <a:r>
              <a:rPr lang="ru-RU" baseline="0" dirty="0"/>
              <a:t>определяют показатели обеспеченности объектами для ТКУР.</a:t>
            </a:r>
          </a:p>
          <a:p>
            <a:r>
              <a:rPr lang="ru-RU" sz="1000" b="1" baseline="0" dirty="0"/>
              <a:t>Документация по планировке территории </a:t>
            </a:r>
            <a:r>
              <a:rPr lang="ru-RU" baseline="0" dirty="0"/>
              <a:t>определяет зоны размещения объектов с учетом территориальной доступности, размеров ЗУ.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0B26-91C9-41B8-BF04-A760FA8731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3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CB9E2-1DDD-4C5F-B145-620B7E9358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4A82-074A-4A5F-BD1B-192E2E5D18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1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3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6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B066-46BD-43B7-A9FA-2474353FB8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5CC7-E2DA-4CA0-9462-800372A2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835119"/>
              </p:ext>
            </p:extLst>
          </p:nvPr>
        </p:nvGraphicFramePr>
        <p:xfrm>
          <a:off x="1019255" y="1385063"/>
          <a:ext cx="9396196" cy="491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16500" y="154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566338">
            <a:off x="1053709" y="4371703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294599"/>
            <a:ext cx="10415452" cy="874224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69" y="397665"/>
            <a:ext cx="11097126" cy="60702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Миграционный отток молодых специалистов</a:t>
            </a:r>
            <a:endParaRPr lang="ru-RU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56B1C5-F59D-4FB8-9A25-F6E35CB31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749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392" y="5218970"/>
            <a:ext cx="3455575" cy="1452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Городская среда </a:t>
            </a:r>
            <a:endParaRPr lang="en-US" sz="17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</a:rPr>
              <a:t>Инновационный потенциал</a:t>
            </a:r>
          </a:p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</a:rPr>
              <a:t>Промышленные традиции</a:t>
            </a:r>
            <a:endParaRPr lang="en-US" sz="17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Экологичность</a:t>
            </a:r>
          </a:p>
          <a:p>
            <a:pPr marL="0" indent="0">
              <a:buNone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3" y="4392318"/>
            <a:ext cx="1575336" cy="52369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190" y="5188380"/>
            <a:ext cx="2100943" cy="47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9ED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ЦЕННОСТИ</a:t>
            </a:r>
            <a:endParaRPr lang="ru-RU" sz="2400" b="1" dirty="0">
              <a:solidFill>
                <a:srgbClr val="009ED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861" y="4374634"/>
            <a:ext cx="10278140" cy="587315"/>
          </a:xfrm>
          <a:prstGeom prst="rect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ДОБРО ПОЖАЛОВАТЬ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ДОМОЙ!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528934" y="5214458"/>
            <a:ext cx="3880877" cy="1452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</a:rPr>
              <a:t>Спокойствие и размеренность</a:t>
            </a:r>
          </a:p>
          <a:p>
            <a:pPr marL="0" indent="0">
              <a:buNone/>
            </a:pPr>
            <a:r>
              <a:rPr lang="ru-RU" sz="1700" b="1" dirty="0">
                <a:latin typeface="Century Gothic" panose="020B0502020202020204" pitchFamily="34" charset="0"/>
              </a:rPr>
              <a:t>Самобытность и уникальность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7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0B69D4BF-DECC-4795-A07F-08C408C78D4F}"/>
              </a:ext>
            </a:extLst>
          </p:cNvPr>
          <p:cNvSpPr txBox="1">
            <a:spLocks/>
          </p:cNvSpPr>
          <p:nvPr/>
        </p:nvSpPr>
        <p:spPr>
          <a:xfrm>
            <a:off x="9399182" y="5214458"/>
            <a:ext cx="2785730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7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 и творчество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7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Омичи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700" b="1" dirty="0">
                <a:latin typeface="Century Gothic" panose="020B0502020202020204" pitchFamily="34" charset="0"/>
              </a:rPr>
              <a:t>Климат и ландшафт</a:t>
            </a:r>
          </a:p>
        </p:txBody>
      </p:sp>
    </p:spTree>
    <p:extLst>
      <p:ext uri="{BB962C8B-B14F-4D97-AF65-F5344CB8AC3E}">
        <p14:creationId xmlns:p14="http://schemas.microsoft.com/office/powerpoint/2010/main" val="75950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313509"/>
            <a:ext cx="7515498" cy="705037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2" y="347708"/>
            <a:ext cx="6572796" cy="6360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КОНЦЕПТУАЛЬНЫЕ ПРЕДЛОЖЕНИЯ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410" y="1747244"/>
            <a:ext cx="5179425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разнообразия видов жилой застройки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насыщение жилых кварталов социально-экономическими функциями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Легитимация прав жителей «частного сектора»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дома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сети общественного транспорта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пешеходов, создание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доступной пешеходной сети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экологического сознания горожан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и благоустройство прибрежных территорий, развитие набережных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речного фасада города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Децентрализация общественных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50277" y="1738139"/>
            <a:ext cx="5206593" cy="468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Акцентирование внимания на уникальности Омска, использование природных, культурных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исторических особенностей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исторической застройки и её приспособление под современные функции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реновации промышленных территорий, грамотное использование потенциала территорий, утративших свою первичную функцию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самоорганизации омичей и создание условий для развития креативной экономики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формирования завершённых производственных цепочек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транспортно-логистического центра, 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источника экономического роста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6345" y="1629683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5460" y="2559307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5460" y="3304774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5459" y="4141170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7432" y="4786538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6344" y="5553262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07080" y="1667803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24492" y="2559307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214654" y="3291841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995922" y="4210295"/>
            <a:ext cx="874033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11635" y="4973129"/>
            <a:ext cx="961206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003498" y="5713756"/>
            <a:ext cx="961205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" y="313510"/>
            <a:ext cx="9692641" cy="1017004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946053" y="426915"/>
            <a:ext cx="8528873" cy="886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Century Gothic" panose="020B0502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И МЕСТО ГЕНЕРАЛЬНОГО ПЛАНА </a:t>
            </a:r>
            <a:b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УПРАВЛЕНИЯ РАЗВИТИЕМ ТЕРРИТОРИИ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C293752D-8333-4152-8382-983E2595D861}"/>
              </a:ext>
            </a:extLst>
          </p:cNvPr>
          <p:cNvCxnSpPr>
            <a:cxnSpLocks/>
          </p:cNvCxnSpPr>
          <p:nvPr/>
        </p:nvCxnSpPr>
        <p:spPr>
          <a:xfrm>
            <a:off x="4129422" y="2836020"/>
            <a:ext cx="3213463" cy="870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C293752D-8333-4152-8382-983E2595D861}"/>
              </a:ext>
            </a:extLst>
          </p:cNvPr>
          <p:cNvCxnSpPr>
            <a:cxnSpLocks/>
          </p:cNvCxnSpPr>
          <p:nvPr/>
        </p:nvCxnSpPr>
        <p:spPr>
          <a:xfrm>
            <a:off x="3945990" y="3579419"/>
            <a:ext cx="1123769" cy="68983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C293752D-8333-4152-8382-983E2595D861}"/>
              </a:ext>
            </a:extLst>
          </p:cNvPr>
          <p:cNvCxnSpPr>
            <a:cxnSpLocks/>
          </p:cNvCxnSpPr>
          <p:nvPr/>
        </p:nvCxnSpPr>
        <p:spPr>
          <a:xfrm flipH="1">
            <a:off x="6425325" y="3579419"/>
            <a:ext cx="1103388" cy="68983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Хорда 36"/>
          <p:cNvSpPr/>
          <p:nvPr/>
        </p:nvSpPr>
        <p:spPr>
          <a:xfrm>
            <a:off x="1792609" y="1848000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Хорда 41"/>
          <p:cNvSpPr/>
          <p:nvPr/>
        </p:nvSpPr>
        <p:spPr>
          <a:xfrm rot="10800000">
            <a:off x="1785990" y="1734635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Хорда 43"/>
          <p:cNvSpPr/>
          <p:nvPr/>
        </p:nvSpPr>
        <p:spPr>
          <a:xfrm>
            <a:off x="7555713" y="1852850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Хорда 44"/>
          <p:cNvSpPr/>
          <p:nvPr/>
        </p:nvSpPr>
        <p:spPr>
          <a:xfrm rot="10800000">
            <a:off x="7549094" y="1734635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Хорда 47"/>
          <p:cNvSpPr/>
          <p:nvPr/>
        </p:nvSpPr>
        <p:spPr>
          <a:xfrm>
            <a:off x="4657351" y="4269256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/>
          <p:cNvSpPr/>
          <p:nvPr/>
        </p:nvSpPr>
        <p:spPr>
          <a:xfrm rot="10800000">
            <a:off x="4657352" y="4164548"/>
            <a:ext cx="2160000" cy="2160000"/>
          </a:xfrm>
          <a:prstGeom prst="chord">
            <a:avLst>
              <a:gd name="adj1" fmla="val 10018"/>
              <a:gd name="adj2" fmla="val 107827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15864" y="3136434"/>
            <a:ext cx="1377551" cy="338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3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МАСТЕР-ПЛАН</a:t>
            </a:r>
            <a:r>
              <a:rPr lang="ru-RU" sz="1400" b="0" dirty="0" smtClean="0">
                <a:solidFill>
                  <a:srgbClr val="373A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0" dirty="0">
              <a:solidFill>
                <a:srgbClr val="373A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069759" y="5553482"/>
            <a:ext cx="1411182" cy="519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</a:t>
            </a:r>
          </a:p>
          <a:p>
            <a:pPr algn="ctr"/>
            <a:r>
              <a:rPr lang="ru-RU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  <a:endParaRPr lang="ru-RU" sz="1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69650" y="4541596"/>
            <a:ext cx="1776549" cy="60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ТЕРРИТОРИАЛЬНОЕ ПЛАНИРОВАНИЕ</a:t>
            </a:r>
            <a:endParaRPr lang="ru-RU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812489" y="2123981"/>
            <a:ext cx="1631041" cy="422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ВОЗМОЖНОСТЕЙ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7549094" y="3031236"/>
            <a:ext cx="2153381" cy="609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3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ПРОСТРАНСТВЕННОГО РАЗВИТИЯ</a:t>
            </a:r>
            <a:endParaRPr lang="ru-RU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071742" y="2156098"/>
            <a:ext cx="1665794" cy="422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ЦЕЛЕПОЛАГАНИЕ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313510"/>
            <a:ext cx="9692641" cy="1014105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1" y="338997"/>
            <a:ext cx="8175174" cy="1002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ПЛАН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 НАПРАВЛЕНИЯ ТЕРРИТОРИАЛЬНОГО РАЗВИТИЯ ГОРОДА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700" y="1464218"/>
            <a:ext cx="1090095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ru-RU" b="1" dirty="0">
                <a:solidFill>
                  <a:srgbClr val="373A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генерального </a:t>
            </a:r>
            <a:r>
              <a:rPr lang="ru-RU" b="1" dirty="0" smtClean="0">
                <a:solidFill>
                  <a:srgbClr val="373A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плана:</a:t>
            </a:r>
          </a:p>
          <a:p>
            <a:pPr marL="85725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150000"/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азвитие функционально-планировочной структуры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 существующих ограничений,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согласованност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развития в пространстве и времени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150000"/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инфраструктурного каркаса населенного пункта,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потребности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жителей в объектах социальной, инженерной, транспортной инфраструктур, обеспечение территориальной </a:t>
            </a:r>
            <a:r>
              <a:rPr lang="x-non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доступности объектов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150000"/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 населенного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пункта</a:t>
            </a:r>
          </a:p>
          <a:p>
            <a:pPr marL="85725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150000"/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объектов, запланированных федеральными и региональными программами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6344" y="2205175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6344" y="3221783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6344" y="4294751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6344" y="5094140"/>
            <a:ext cx="457241" cy="66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2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313509"/>
            <a:ext cx="9692641" cy="1013463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6750" y="418761"/>
            <a:ext cx="8057913" cy="81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НЕОБХОДИМО ВНОСИТЬ ИЗМЕНЕНИЯ 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ПЛАН 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771176-B811-4AA1-83C7-21728B7A3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5" y="2558069"/>
            <a:ext cx="720000" cy="70963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4333995-1441-447B-BAFB-03B28A38ACD5}"/>
              </a:ext>
            </a:extLst>
          </p:cNvPr>
          <p:cNvSpPr/>
          <p:nvPr/>
        </p:nvSpPr>
        <p:spPr>
          <a:xfrm>
            <a:off x="2413594" y="2561491"/>
            <a:ext cx="897062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электронной версии проекта генерального плана, соответствующей требования классификатора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98CB853-3CD3-4F5C-852F-76BAB9091173}"/>
              </a:ext>
            </a:extLst>
          </p:cNvPr>
          <p:cNvSpPr/>
          <p:nvPr/>
        </p:nvSpPr>
        <p:spPr>
          <a:xfrm>
            <a:off x="2413594" y="3577510"/>
            <a:ext cx="9026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решений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транспортной и инженерной, социальной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81" y="3584213"/>
            <a:ext cx="720000" cy="6413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C67AED-3D0E-42B0-9F3E-B9EC49D44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81" y="4536885"/>
            <a:ext cx="720000" cy="720000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19B531B-E82D-435A-8B45-4A1E82CEEE1E}"/>
              </a:ext>
            </a:extLst>
          </p:cNvPr>
          <p:cNvSpPr/>
          <p:nvPr/>
        </p:nvSpPr>
        <p:spPr>
          <a:xfrm>
            <a:off x="2393978" y="4575126"/>
            <a:ext cx="9242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Приведение в соответствие с документами стратегического планирования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Омской области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20585A6-8F21-472A-B0B7-E67165B29C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0" y="1582521"/>
            <a:ext cx="720000" cy="720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09E5E10-D942-447C-8F64-A4E61E1F280E}"/>
              </a:ext>
            </a:extLst>
          </p:cNvPr>
          <p:cNvSpPr/>
          <p:nvPr/>
        </p:nvSpPr>
        <p:spPr>
          <a:xfrm>
            <a:off x="2413594" y="1758592"/>
            <a:ext cx="9168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прав и законных интересов физических и юридических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D49BE3D-C688-4B29-A4B3-67CFC734552D}"/>
              </a:ext>
            </a:extLst>
          </p:cNvPr>
          <p:cNvSpPr/>
          <p:nvPr/>
        </p:nvSpPr>
        <p:spPr>
          <a:xfrm>
            <a:off x="2404885" y="5652417"/>
            <a:ext cx="865039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86377" tIns="43188" rIns="86377" bIns="43188" anchor="ctr"/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границ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функциональных зон и зон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особыми условиями использования территории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5" y="55682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313510"/>
            <a:ext cx="9692641" cy="975376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08" r="1498" b="8399"/>
          <a:stretch/>
        </p:blipFill>
        <p:spPr>
          <a:xfrm>
            <a:off x="6631851" y="1833155"/>
            <a:ext cx="4502082" cy="5024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15402" r="-1" b="9419"/>
          <a:stretch/>
        </p:blipFill>
        <p:spPr>
          <a:xfrm>
            <a:off x="1066306" y="1833155"/>
            <a:ext cx="4559210" cy="502484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740B535-85BE-4051-BF3A-9FD6F57F9BF2}"/>
              </a:ext>
            </a:extLst>
          </p:cNvPr>
          <p:cNvSpPr/>
          <p:nvPr/>
        </p:nvSpPr>
        <p:spPr>
          <a:xfrm>
            <a:off x="0" y="1546923"/>
            <a:ext cx="5625516" cy="286232"/>
          </a:xfrm>
          <a:prstGeom prst="rect">
            <a:avLst/>
          </a:prstGeom>
          <a:solidFill>
            <a:srgbClr val="373A97"/>
          </a:solidFill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план г. Омска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AE01E27-5346-40E7-B7E3-0759FE8C5C9A}"/>
              </a:ext>
            </a:extLst>
          </p:cNvPr>
          <p:cNvSpPr/>
          <p:nvPr/>
        </p:nvSpPr>
        <p:spPr>
          <a:xfrm>
            <a:off x="6631850" y="1546923"/>
            <a:ext cx="5560149" cy="286232"/>
          </a:xfrm>
          <a:prstGeom prst="rect">
            <a:avLst/>
          </a:prstGeom>
          <a:solidFill>
            <a:srgbClr val="373A97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мастер-плана г. Омска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A9AAE7B-A505-4BAB-9BC7-473796C9CA1D}"/>
              </a:ext>
            </a:extLst>
          </p:cNvPr>
          <p:cNvSpPr/>
          <p:nvPr/>
        </p:nvSpPr>
        <p:spPr>
          <a:xfrm>
            <a:off x="963983" y="271110"/>
            <a:ext cx="7918909" cy="1096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ДЕЙСТВУЮЩИЙ ГЕНЕРАЛЬНЫЙ ПЛАН 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ОТРАЖАЕТ ЦЕННОСТИ ОМИЧЕЙ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33155"/>
            <a:ext cx="12192000" cy="502484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611086" y="2704010"/>
            <a:ext cx="1325524" cy="3335383"/>
          </a:xfrm>
          <a:custGeom>
            <a:avLst/>
            <a:gdLst>
              <a:gd name="connsiteX0" fmla="*/ 0 w 1325524"/>
              <a:gd name="connsiteY0" fmla="*/ 0 h 3335383"/>
              <a:gd name="connsiteX1" fmla="*/ 975360 w 1325524"/>
              <a:gd name="connsiteY1" fmla="*/ 1088571 h 3335383"/>
              <a:gd name="connsiteX2" fmla="*/ 975360 w 1325524"/>
              <a:gd name="connsiteY2" fmla="*/ 1088571 h 3335383"/>
              <a:gd name="connsiteX3" fmla="*/ 1219200 w 1325524"/>
              <a:gd name="connsiteY3" fmla="*/ 1524000 h 3335383"/>
              <a:gd name="connsiteX4" fmla="*/ 1323703 w 1325524"/>
              <a:gd name="connsiteY4" fmla="*/ 2072640 h 3335383"/>
              <a:gd name="connsiteX5" fmla="*/ 1140823 w 1325524"/>
              <a:gd name="connsiteY5" fmla="*/ 2873828 h 3335383"/>
              <a:gd name="connsiteX6" fmla="*/ 775063 w 1325524"/>
              <a:gd name="connsiteY6" fmla="*/ 3335383 h 333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524" h="3335383">
                <a:moveTo>
                  <a:pt x="0" y="0"/>
                </a:moveTo>
                <a:lnTo>
                  <a:pt x="975360" y="1088571"/>
                </a:lnTo>
                <a:lnTo>
                  <a:pt x="975360" y="1088571"/>
                </a:lnTo>
                <a:cubicBezTo>
                  <a:pt x="1016000" y="1161142"/>
                  <a:pt x="1161143" y="1359989"/>
                  <a:pt x="1219200" y="1524000"/>
                </a:cubicBezTo>
                <a:cubicBezTo>
                  <a:pt x="1277257" y="1688011"/>
                  <a:pt x="1336766" y="1847669"/>
                  <a:pt x="1323703" y="2072640"/>
                </a:cubicBezTo>
                <a:cubicBezTo>
                  <a:pt x="1310640" y="2297611"/>
                  <a:pt x="1232263" y="2663371"/>
                  <a:pt x="1140823" y="2873828"/>
                </a:cubicBezTo>
                <a:cubicBezTo>
                  <a:pt x="1049383" y="3084285"/>
                  <a:pt x="775063" y="3335383"/>
                  <a:pt x="775063" y="3335383"/>
                </a:cubicBezTo>
              </a:path>
            </a:pathLst>
          </a:custGeom>
          <a:ln w="76200">
            <a:solidFill>
              <a:srgbClr val="373A97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7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B12D34E-1A10-A342-8987-38B1BAC55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4542" r="3327" b="3260"/>
          <a:stretch/>
        </p:blipFill>
        <p:spPr>
          <a:xfrm>
            <a:off x="2631717" y="0"/>
            <a:ext cx="956028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-12854" y="-3636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061" y="1576821"/>
            <a:ext cx="58755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Повышение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разнообразия видов жилой застройки и насыщение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жилых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кварталов социально-экономическими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функциями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Децентрализация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функций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Легитимация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 жителей «частного сектора» на их дома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0353" y="1811659"/>
            <a:ext cx="5002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принципы преобразования территории развития планировочной 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6778" y="2707794"/>
            <a:ext cx="56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сети общественного транспорта и приоритет пешеходов, проектирование улиц как общественных пространств, создание связанной и доступной пешеходной сети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94650" y="2403211"/>
            <a:ext cx="5528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Принципы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формирования каркаса общественных пространств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Развитие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внеуличного транспорта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Развитие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каркаса города с учетом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формирования 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путей движения общественного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транспорта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4510" y="3469435"/>
            <a:ext cx="58755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Модернизация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благоустройство прибрежных территорий,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развитие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набережных и формирование речного фасада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Акцентирование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внимания на уникальности Омска,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природных, культурных и исторических особенностей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Сохранение исторической застройки и её приспособление 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функции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4135" y="3824272"/>
            <a:ext cx="532905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Положения о принципах застройки, преобразования территорий с учетом сохранения исторической городской среды, ландшафтных особенностей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437" y="4975658"/>
            <a:ext cx="4344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экологического сознания горожан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98606" y="4733753"/>
            <a:ext cx="543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Принципиальные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 к сбору, сортировке,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утилизации мусора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Меры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ликвидации несанкционированных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свалок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Принципы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рационального использования территории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510" y="5359638"/>
            <a:ext cx="5557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Содействие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самоорганизации омичей и создание условий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для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креативной экономики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Создание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 для формирования завершённых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производственных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цепочек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Создание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транспортно-логистических центров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как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источника экономического роста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53861" y="5756192"/>
            <a:ext cx="5124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формирования территорий с преимуществом общественно-коммерческой функции, максимальное устранение барьеров для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1820" y="292776"/>
            <a:ext cx="5562502" cy="876047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294599"/>
            <a:ext cx="4667795" cy="874224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04690" y="373896"/>
            <a:ext cx="5173802" cy="800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ПРОСТРАНСТВЕННОГО РАЗВИТИЯ</a:t>
            </a:r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67543" y="416897"/>
            <a:ext cx="2595155" cy="6015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МАСТЕР-ПЛАН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510" y="1520143"/>
            <a:ext cx="5875460" cy="1164674"/>
          </a:xfrm>
          <a:prstGeom prst="rect">
            <a:avLst/>
          </a:prstGeom>
          <a:noFill/>
          <a:ln w="38100">
            <a:solidFill>
              <a:srgbClr val="37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3080" y="2689247"/>
            <a:ext cx="5876972" cy="751630"/>
          </a:xfrm>
          <a:prstGeom prst="rect">
            <a:avLst/>
          </a:prstGeom>
          <a:noFill/>
          <a:ln w="38100">
            <a:solidFill>
              <a:srgbClr val="37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3080" y="3436610"/>
            <a:ext cx="5876972" cy="1559194"/>
          </a:xfrm>
          <a:prstGeom prst="rect">
            <a:avLst/>
          </a:prstGeom>
          <a:noFill/>
          <a:ln w="38100">
            <a:solidFill>
              <a:srgbClr val="37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3080" y="5000825"/>
            <a:ext cx="5876972" cy="338696"/>
          </a:xfrm>
          <a:prstGeom prst="rect">
            <a:avLst/>
          </a:prstGeom>
          <a:noFill/>
          <a:ln w="38100">
            <a:solidFill>
              <a:srgbClr val="37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3080" y="5339521"/>
            <a:ext cx="5876972" cy="1405112"/>
          </a:xfrm>
          <a:prstGeom prst="rect">
            <a:avLst/>
          </a:prstGeom>
          <a:noFill/>
          <a:ln w="38100">
            <a:solidFill>
              <a:srgbClr val="37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131806" y="1680712"/>
            <a:ext cx="532087" cy="832868"/>
          </a:xfrm>
          <a:prstGeom prst="rightArrow">
            <a:avLst>
              <a:gd name="adj1" fmla="val 50000"/>
              <a:gd name="adj2" fmla="val 80455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131806" y="2664130"/>
            <a:ext cx="532087" cy="832868"/>
          </a:xfrm>
          <a:prstGeom prst="rightArrow">
            <a:avLst>
              <a:gd name="adj1" fmla="val 50000"/>
              <a:gd name="adj2" fmla="val 80455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120442" y="3799773"/>
            <a:ext cx="532087" cy="832868"/>
          </a:xfrm>
          <a:prstGeom prst="rightArrow">
            <a:avLst>
              <a:gd name="adj1" fmla="val 50000"/>
              <a:gd name="adj2" fmla="val 80455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6109733" y="4762676"/>
            <a:ext cx="532087" cy="832868"/>
          </a:xfrm>
          <a:prstGeom prst="rightArrow">
            <a:avLst>
              <a:gd name="adj1" fmla="val 50000"/>
              <a:gd name="adj2" fmla="val 80455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120442" y="5748467"/>
            <a:ext cx="532087" cy="832868"/>
          </a:xfrm>
          <a:prstGeom prst="rightArrow">
            <a:avLst>
              <a:gd name="adj1" fmla="val 50000"/>
              <a:gd name="adj2" fmla="val 80455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021996" y="325009"/>
            <a:ext cx="1265621" cy="832868"/>
          </a:xfrm>
          <a:prstGeom prst="rightArrow">
            <a:avLst>
              <a:gd name="adj1" fmla="val 50000"/>
              <a:gd name="adj2" fmla="val 51271"/>
            </a:avLst>
          </a:prstGeom>
          <a:solidFill>
            <a:srgbClr val="37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0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6B12D34E-1A10-A342-8987-38B1BAC5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4542" r="3327" b="3260"/>
          <a:stretch/>
        </p:blipFill>
        <p:spPr>
          <a:xfrm>
            <a:off x="2631717" y="0"/>
            <a:ext cx="956028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79" y="3238092"/>
            <a:ext cx="6750467" cy="148242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Наклейте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стикер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одну из колонок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напишите, почему вы так считаете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5855"/>
            <a:ext cx="5373190" cy="1412282"/>
          </a:xfrm>
          <a:prstGeom prst="rect">
            <a:avLst/>
          </a:prstGeom>
          <a:solidFill>
            <a:srgbClr val="373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80" y="853440"/>
            <a:ext cx="3699490" cy="9179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СОГЛАСНЫ?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97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466</Words>
  <Application>Microsoft Office PowerPoint</Application>
  <PresentationFormat>Широкоэкранный</PresentationFormat>
  <Paragraphs>104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Tahoma</vt:lpstr>
      <vt:lpstr>Тема Office</vt:lpstr>
      <vt:lpstr>Презентация PowerPoint</vt:lpstr>
      <vt:lpstr>Презентация PowerPoint</vt:lpstr>
      <vt:lpstr>КОНЦЕПТУАЛЬНЫЕ ПРЕДЛОЖЕНИЯ</vt:lpstr>
      <vt:lpstr>Презентация PowerPoint</vt:lpstr>
      <vt:lpstr>ГЕНЕРАЛЬНЫЙ ПЛАН ОПРЕДЕЛЯЕТ НАПРАВЛЕНИЯ ТЕРРИТОРИАЛЬНОГО РАЗВИТИЯ ГОРОДА</vt:lpstr>
      <vt:lpstr>Презентация PowerPoint</vt:lpstr>
      <vt:lpstr>Презентация PowerPoint</vt:lpstr>
      <vt:lpstr>МАСТЕР-ПЛАН</vt:lpstr>
      <vt:lpstr>СОГЛАСНЫ?</vt:lpstr>
      <vt:lpstr>Миграционный отток молодых специалистов</vt:lpstr>
    </vt:vector>
  </TitlesOfParts>
  <Company>Grad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Маркова Валерия Дмитриевна</dc:creator>
  <cp:lastModifiedBy>Старченкова Наталья Сергеевна</cp:lastModifiedBy>
  <cp:revision>46</cp:revision>
  <cp:lastPrinted>2019-11-13T05:10:04Z</cp:lastPrinted>
  <dcterms:created xsi:type="dcterms:W3CDTF">2019-11-12T07:39:06Z</dcterms:created>
  <dcterms:modified xsi:type="dcterms:W3CDTF">2019-11-13T06:32:44Z</dcterms:modified>
</cp:coreProperties>
</file>