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tableStyles+xml" PartName="/ppt/tableStyles1.xml"/>
  <Override ContentType="application/vnd.openxmlformats-officedocument.drawingml.diagramData+xml" PartName="/ppt/diagrams/data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14.xml"/>
  <Override ContentType="application/vnd.openxmlformats-officedocument.presentationml.slide+xml" PartName="/ppt/slides/slide8.xml"/>
  <Override ContentType="application/vnd.openxmlformats-officedocument.presentationml.presentation.main+xml" PartName="/ppt/presentation.xml"/>
  <Override ContentType="application/vnd.ms-office.drawingml.diagramDrawing+xml" PartName="/ppt/diagrams/drawing1.xml"/>
  <Override ContentType="application/vnd.openxmlformats-officedocument.theme+xml" PartName="/ppt/theme/theme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presentationml.presProps+xml" PartName="/ppt/presProps1.xml"/>
  <Override ContentType="application/vnd.openxmlformats-officedocument.drawingml.diagramColors+xml" PartName="/ppt/diagrams/colors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defaultTextStyle>
    <a:defPPr lvl="0">
      <a:defRPr lang="ru-RU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5940675A-B579-460E-94D1-54222C63F5DA}" styleName="Нет стиля, сетка таблицы">
    <a:wholeTbl>
      <a:tcTxStyle>
        <a:fontRef idx="minor">
          <a:scrgbClr b="0" g="0" r="0"/>
        </a:fontRef>
        <a:schemeClr val="tx1"/>
      </a:tcTxStyle>
      <a:tcStyle>
        <a:tcBdr>
          <a:left>
            <a:ln cmpd="sng" w="12700">
              <a:solidFill>
                <a:schemeClr val="tx1"/>
              </a:solidFill>
            </a:ln>
          </a:left>
          <a:right>
            <a:ln cmpd="sng" w="12700">
              <a:solidFill>
                <a:schemeClr val="tx1"/>
              </a:solidFill>
            </a:ln>
          </a:right>
          <a:top>
            <a:ln cmpd="sng" w="12700">
              <a:solidFill>
                <a:schemeClr val="tx1"/>
              </a:solidFill>
            </a:ln>
          </a:top>
          <a:bottom>
            <a:ln cmpd="sng" w="12700">
              <a:solidFill>
                <a:schemeClr val="tx1"/>
              </a:solidFill>
            </a:ln>
          </a:bottom>
          <a:insideH>
            <a:ln cmpd="sng" w="12700">
              <a:solidFill>
                <a:schemeClr val="tx1"/>
              </a:solidFill>
            </a:ln>
          </a:insideH>
          <a:insideV>
            <a:ln cmpd="sng" w="12700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tableStyles" Target="tableStyles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DDA846-CF25-47BA-A96E-5A7A39885647}" type="doc">
      <dgm:prSet loTypeId="urn:microsoft.com/office/officeart/2005/8/layout/cycle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234937F-0BF4-4E82-AA0D-FC971E2652CD}">
      <dgm:prSet phldrT="[Текст]" custT="1"/>
      <dgm:spPr/>
      <dgm:t>
        <a:bodyPr/>
        <a:lstStyle/>
        <a:p>
          <a:r>
            <a:rPr lang="ru-RU" sz="1800" kern="1200" dirty="0" smtClean="0">
              <a:solidFill>
                <a:schemeClr val="bg1"/>
              </a:solidFill>
              <a:latin typeface="Roboto Th" pitchFamily="2" charset="0"/>
              <a:ea typeface="Roboto Th" pitchFamily="2" charset="0"/>
              <a:cs typeface="+mj-cs"/>
            </a:rPr>
            <a:t>803</a:t>
          </a:r>
        </a:p>
        <a:p>
          <a:r>
            <a:rPr lang="ru-RU" sz="1800" kern="1200" dirty="0" smtClean="0">
              <a:solidFill>
                <a:schemeClr val="bg1"/>
              </a:solidFill>
              <a:latin typeface="Roboto Th" pitchFamily="2" charset="0"/>
              <a:ea typeface="Roboto Th" pitchFamily="2" charset="0"/>
              <a:cs typeface="+mj-cs"/>
            </a:rPr>
            <a:t>Участника</a:t>
          </a:r>
          <a:endParaRPr lang="ru-RU" sz="1800" kern="1200" dirty="0">
            <a:solidFill>
              <a:schemeClr val="bg1"/>
            </a:solidFill>
            <a:latin typeface="Roboto Th" pitchFamily="2" charset="0"/>
            <a:ea typeface="Roboto Th" pitchFamily="2" charset="0"/>
            <a:cs typeface="+mj-cs"/>
          </a:endParaRPr>
        </a:p>
      </dgm:t>
    </dgm:pt>
    <dgm:pt modelId="{CF42A685-2B23-48CF-9BF0-7520458DAF18}" type="parTrans" cxnId="{6F5C975E-D2E9-4328-8A78-91F5EF8CF11A}">
      <dgm:prSet/>
      <dgm:spPr/>
      <dgm:t>
        <a:bodyPr/>
        <a:lstStyle/>
        <a:p>
          <a:endParaRPr lang="ru-RU"/>
        </a:p>
      </dgm:t>
    </dgm:pt>
    <dgm:pt modelId="{23574837-71D1-428F-822E-F03678AD5047}" type="sibTrans" cxnId="{6F5C975E-D2E9-4328-8A78-91F5EF8CF11A}">
      <dgm:prSet/>
      <dgm:spPr/>
      <dgm:t>
        <a:bodyPr/>
        <a:lstStyle/>
        <a:p>
          <a:endParaRPr lang="ru-RU"/>
        </a:p>
      </dgm:t>
    </dgm:pt>
    <dgm:pt modelId="{621038A5-2E43-4AFB-8D75-5F5D06A88C3B}">
      <dgm:prSet phldrT="[Текст]" custT="1"/>
      <dgm:spPr/>
      <dgm:t>
        <a:bodyPr/>
        <a:lstStyle/>
        <a:p>
          <a:r>
            <a:rPr lang="ru-RU" sz="1800" kern="1200" dirty="0" smtClean="0">
              <a:solidFill>
                <a:schemeClr val="bg1"/>
              </a:solidFill>
              <a:latin typeface="Roboto Th" pitchFamily="2" charset="0"/>
              <a:ea typeface="Roboto Th" pitchFamily="2" charset="0"/>
              <a:cs typeface="+mj-cs"/>
            </a:rPr>
            <a:t>53</a:t>
          </a:r>
        </a:p>
        <a:p>
          <a:r>
            <a:rPr lang="ru-RU" sz="1800" kern="1200" dirty="0" smtClean="0">
              <a:solidFill>
                <a:schemeClr val="bg1"/>
              </a:solidFill>
              <a:latin typeface="Roboto Th" pitchFamily="2" charset="0"/>
              <a:ea typeface="Roboto Th" pitchFamily="2" charset="0"/>
              <a:cs typeface="+mj-cs"/>
            </a:rPr>
            <a:t>Кейса</a:t>
          </a:r>
          <a:endParaRPr lang="ru-RU" sz="1800" kern="1200" dirty="0">
            <a:solidFill>
              <a:schemeClr val="bg1"/>
            </a:solidFill>
            <a:latin typeface="Roboto Th" pitchFamily="2" charset="0"/>
            <a:ea typeface="Roboto Th" pitchFamily="2" charset="0"/>
            <a:cs typeface="+mj-cs"/>
          </a:endParaRPr>
        </a:p>
      </dgm:t>
    </dgm:pt>
    <dgm:pt modelId="{0F9A7E16-C22F-43DF-BC67-45C85A3387F9}" type="parTrans" cxnId="{A7451661-B893-4928-B95D-DE66FFE1FA0C}">
      <dgm:prSet/>
      <dgm:spPr/>
      <dgm:t>
        <a:bodyPr/>
        <a:lstStyle/>
        <a:p>
          <a:endParaRPr lang="ru-RU"/>
        </a:p>
      </dgm:t>
    </dgm:pt>
    <dgm:pt modelId="{1A1B79BF-5BC8-453E-9758-74159DF8E012}" type="sibTrans" cxnId="{A7451661-B893-4928-B95D-DE66FFE1FA0C}">
      <dgm:prSet/>
      <dgm:spPr/>
      <dgm:t>
        <a:bodyPr/>
        <a:lstStyle/>
        <a:p>
          <a:endParaRPr lang="ru-RU"/>
        </a:p>
      </dgm:t>
    </dgm:pt>
    <dgm:pt modelId="{2548943B-C21E-4CA7-B736-E5CA8DE91EBE}">
      <dgm:prSet phldrT="[Текст]" custT="1"/>
      <dgm:spPr/>
      <dgm:t>
        <a:bodyPr/>
        <a:lstStyle/>
        <a:p>
          <a:r>
            <a:rPr lang="ru-RU" sz="1800" kern="1200" dirty="0" smtClean="0">
              <a:solidFill>
                <a:schemeClr val="bg1"/>
              </a:solidFill>
              <a:latin typeface="Roboto Th" pitchFamily="2" charset="0"/>
              <a:ea typeface="Roboto Th" pitchFamily="2" charset="0"/>
              <a:cs typeface="+mj-cs"/>
            </a:rPr>
            <a:t>54</a:t>
          </a:r>
        </a:p>
        <a:p>
          <a:r>
            <a:rPr lang="ru-RU" sz="1800" kern="1200" dirty="0" smtClean="0">
              <a:solidFill>
                <a:schemeClr val="bg1"/>
              </a:solidFill>
              <a:latin typeface="Roboto Th" pitchFamily="2" charset="0"/>
              <a:ea typeface="Roboto Th" pitchFamily="2" charset="0"/>
              <a:cs typeface="+mj-cs"/>
            </a:rPr>
            <a:t>Куратора-практика</a:t>
          </a:r>
          <a:endParaRPr lang="ru-RU" sz="1800" kern="1200" dirty="0">
            <a:solidFill>
              <a:schemeClr val="bg1"/>
            </a:solidFill>
            <a:latin typeface="Roboto Th" pitchFamily="2" charset="0"/>
            <a:ea typeface="Roboto Th" pitchFamily="2" charset="0"/>
            <a:cs typeface="+mj-cs"/>
          </a:endParaRPr>
        </a:p>
      </dgm:t>
    </dgm:pt>
    <dgm:pt modelId="{6EDD483F-5920-47F6-9283-142D6F4A1FD7}" type="parTrans" cxnId="{0589EA5A-094C-4009-8814-796E31E5F00C}">
      <dgm:prSet/>
      <dgm:spPr/>
      <dgm:t>
        <a:bodyPr/>
        <a:lstStyle/>
        <a:p>
          <a:endParaRPr lang="ru-RU"/>
        </a:p>
      </dgm:t>
    </dgm:pt>
    <dgm:pt modelId="{3BE503CE-42F1-4212-8CF5-0572E446D8B3}" type="sibTrans" cxnId="{0589EA5A-094C-4009-8814-796E31E5F00C}">
      <dgm:prSet/>
      <dgm:spPr/>
      <dgm:t>
        <a:bodyPr/>
        <a:lstStyle/>
        <a:p>
          <a:endParaRPr lang="ru-RU"/>
        </a:p>
      </dgm:t>
    </dgm:pt>
    <dgm:pt modelId="{042A930F-715A-4F1F-BD31-990C76983805}">
      <dgm:prSet phldrT="[Текст]" custT="1"/>
      <dgm:spPr/>
      <dgm:t>
        <a:bodyPr/>
        <a:lstStyle/>
        <a:p>
          <a:r>
            <a:rPr lang="ru-RU" sz="1800" kern="1200" dirty="0" smtClean="0">
              <a:solidFill>
                <a:schemeClr val="bg1"/>
              </a:solidFill>
              <a:latin typeface="Roboto Th" pitchFamily="2" charset="0"/>
              <a:ea typeface="Roboto Th" pitchFamily="2" charset="0"/>
              <a:cs typeface="+mj-cs"/>
            </a:rPr>
            <a:t>112</a:t>
          </a:r>
        </a:p>
        <a:p>
          <a:r>
            <a:rPr lang="ru-RU" sz="1800" kern="1200" dirty="0" smtClean="0">
              <a:solidFill>
                <a:schemeClr val="bg1"/>
              </a:solidFill>
              <a:latin typeface="Roboto Th" pitchFamily="2" charset="0"/>
              <a:ea typeface="Roboto Th" pitchFamily="2" charset="0"/>
              <a:cs typeface="+mj-cs"/>
            </a:rPr>
            <a:t>Дизайн-макетов</a:t>
          </a:r>
          <a:endParaRPr lang="ru-RU" sz="1800" kern="1200" dirty="0">
            <a:solidFill>
              <a:schemeClr val="bg1"/>
            </a:solidFill>
            <a:latin typeface="Roboto Th" pitchFamily="2" charset="0"/>
            <a:ea typeface="Roboto Th" pitchFamily="2" charset="0"/>
            <a:cs typeface="+mj-cs"/>
          </a:endParaRPr>
        </a:p>
      </dgm:t>
    </dgm:pt>
    <dgm:pt modelId="{81DE7EC2-AF30-4759-9018-5AE53D2F0F75}" type="parTrans" cxnId="{A98627D1-D922-4909-933D-282317FA66F6}">
      <dgm:prSet/>
      <dgm:spPr/>
      <dgm:t>
        <a:bodyPr/>
        <a:lstStyle/>
        <a:p>
          <a:endParaRPr lang="ru-RU"/>
        </a:p>
      </dgm:t>
    </dgm:pt>
    <dgm:pt modelId="{89484D06-0A4D-4E03-8B7C-51A32A5F3F0C}" type="sibTrans" cxnId="{A98627D1-D922-4909-933D-282317FA66F6}">
      <dgm:prSet/>
      <dgm:spPr/>
      <dgm:t>
        <a:bodyPr/>
        <a:lstStyle/>
        <a:p>
          <a:endParaRPr lang="ru-RU"/>
        </a:p>
      </dgm:t>
    </dgm:pt>
    <dgm:pt modelId="{086F38FD-BE84-4A36-A4B6-891A3459BBC3}">
      <dgm:prSet phldrT="[Текст]" custT="1"/>
      <dgm:spPr/>
      <dgm:t>
        <a:bodyPr/>
        <a:lstStyle/>
        <a:p>
          <a:r>
            <a:rPr lang="ru-RU" sz="1800" kern="1200" dirty="0" smtClean="0">
              <a:solidFill>
                <a:schemeClr val="bg1"/>
              </a:solidFill>
              <a:latin typeface="Roboto Th" pitchFamily="2" charset="0"/>
              <a:ea typeface="Roboto Th" pitchFamily="2" charset="0"/>
              <a:cs typeface="+mj-cs"/>
            </a:rPr>
            <a:t>135</a:t>
          </a:r>
        </a:p>
        <a:p>
          <a:r>
            <a:rPr lang="ru-RU" sz="1800" kern="1200" dirty="0" smtClean="0">
              <a:solidFill>
                <a:schemeClr val="bg1"/>
              </a:solidFill>
              <a:latin typeface="Roboto Th" pitchFamily="2" charset="0"/>
              <a:ea typeface="Roboto Th" pitchFamily="2" charset="0"/>
              <a:cs typeface="+mj-cs"/>
            </a:rPr>
            <a:t>Свежих идей</a:t>
          </a:r>
          <a:endParaRPr lang="ru-RU" sz="1800" kern="1200" dirty="0">
            <a:solidFill>
              <a:schemeClr val="bg1"/>
            </a:solidFill>
            <a:latin typeface="Roboto Th" pitchFamily="2" charset="0"/>
            <a:ea typeface="Roboto Th" pitchFamily="2" charset="0"/>
            <a:cs typeface="+mj-cs"/>
          </a:endParaRPr>
        </a:p>
      </dgm:t>
    </dgm:pt>
    <dgm:pt modelId="{D83269C7-568C-4951-BDC9-7CA5C305BE97}" type="parTrans" cxnId="{C7F97017-C247-41A4-94F2-DC2404F903CB}">
      <dgm:prSet/>
      <dgm:spPr/>
      <dgm:t>
        <a:bodyPr/>
        <a:lstStyle/>
        <a:p>
          <a:endParaRPr lang="ru-RU"/>
        </a:p>
      </dgm:t>
    </dgm:pt>
    <dgm:pt modelId="{7B8A5A64-DE7C-4926-A76E-54F50EB688E2}" type="sibTrans" cxnId="{C7F97017-C247-41A4-94F2-DC2404F903CB}">
      <dgm:prSet/>
      <dgm:spPr/>
      <dgm:t>
        <a:bodyPr/>
        <a:lstStyle/>
        <a:p>
          <a:endParaRPr lang="ru-RU"/>
        </a:p>
      </dgm:t>
    </dgm:pt>
    <dgm:pt modelId="{99F0651A-3F18-4AFE-8FE6-C84DDEBD0EDA}" type="pres">
      <dgm:prSet presAssocID="{25DDA846-CF25-47BA-A96E-5A7A3988564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C40EAF-E4A1-46D5-A813-83A0D00E5816}" type="pres">
      <dgm:prSet presAssocID="{3234937F-0BF4-4E82-AA0D-FC971E2652C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3E435-9258-4317-AEDF-C33E567FD75C}" type="pres">
      <dgm:prSet presAssocID="{3234937F-0BF4-4E82-AA0D-FC971E2652CD}" presName="spNode" presStyleCnt="0"/>
      <dgm:spPr/>
    </dgm:pt>
    <dgm:pt modelId="{D772FAD9-96C3-4D2A-8E60-BF908D0D5F3A}" type="pres">
      <dgm:prSet presAssocID="{23574837-71D1-428F-822E-F03678AD5047}" presName="sibTrans" presStyleLbl="sibTrans1D1" presStyleIdx="0" presStyleCnt="5"/>
      <dgm:spPr/>
      <dgm:t>
        <a:bodyPr/>
        <a:lstStyle/>
        <a:p>
          <a:endParaRPr lang="ru-RU"/>
        </a:p>
      </dgm:t>
    </dgm:pt>
    <dgm:pt modelId="{63052D91-84AA-46B1-ACF8-9A3397F6618B}" type="pres">
      <dgm:prSet presAssocID="{621038A5-2E43-4AFB-8D75-5F5D06A88C3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F2E20-5F93-428A-9834-832058699F79}" type="pres">
      <dgm:prSet presAssocID="{621038A5-2E43-4AFB-8D75-5F5D06A88C3B}" presName="spNode" presStyleCnt="0"/>
      <dgm:spPr/>
    </dgm:pt>
    <dgm:pt modelId="{860648E8-48E6-49F2-91CF-78BB8B3FF6EE}" type="pres">
      <dgm:prSet presAssocID="{1A1B79BF-5BC8-453E-9758-74159DF8E012}" presName="sibTrans" presStyleLbl="sibTrans1D1" presStyleIdx="1" presStyleCnt="5"/>
      <dgm:spPr/>
      <dgm:t>
        <a:bodyPr/>
        <a:lstStyle/>
        <a:p>
          <a:endParaRPr lang="ru-RU"/>
        </a:p>
      </dgm:t>
    </dgm:pt>
    <dgm:pt modelId="{F821B7C5-BE76-466E-8C3B-A264B42DDD2E}" type="pres">
      <dgm:prSet presAssocID="{2548943B-C21E-4CA7-B736-E5CA8DE91E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F6A55A-3F0B-44B8-9854-9729D676CBD5}" type="pres">
      <dgm:prSet presAssocID="{2548943B-C21E-4CA7-B736-E5CA8DE91EBE}" presName="spNode" presStyleCnt="0"/>
      <dgm:spPr/>
    </dgm:pt>
    <dgm:pt modelId="{B09DD350-75D2-41AD-847C-9AB64ECA83B1}" type="pres">
      <dgm:prSet presAssocID="{3BE503CE-42F1-4212-8CF5-0572E446D8B3}" presName="sibTrans" presStyleLbl="sibTrans1D1" presStyleIdx="2" presStyleCnt="5"/>
      <dgm:spPr/>
      <dgm:t>
        <a:bodyPr/>
        <a:lstStyle/>
        <a:p>
          <a:endParaRPr lang="ru-RU"/>
        </a:p>
      </dgm:t>
    </dgm:pt>
    <dgm:pt modelId="{34260D7E-073C-4DA0-875B-0B4206928F1C}" type="pres">
      <dgm:prSet presAssocID="{042A930F-715A-4F1F-BD31-990C7698380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D702C-4467-4F8B-B4B2-1901B4B1083C}" type="pres">
      <dgm:prSet presAssocID="{042A930F-715A-4F1F-BD31-990C76983805}" presName="spNode" presStyleCnt="0"/>
      <dgm:spPr/>
    </dgm:pt>
    <dgm:pt modelId="{96C8F14B-58A4-4CAB-8B98-1BAF935156BC}" type="pres">
      <dgm:prSet presAssocID="{89484D06-0A4D-4E03-8B7C-51A32A5F3F0C}" presName="sibTrans" presStyleLbl="sibTrans1D1" presStyleIdx="3" presStyleCnt="5"/>
      <dgm:spPr/>
      <dgm:t>
        <a:bodyPr/>
        <a:lstStyle/>
        <a:p>
          <a:endParaRPr lang="ru-RU"/>
        </a:p>
      </dgm:t>
    </dgm:pt>
    <dgm:pt modelId="{53A03243-E0BC-4D5D-843B-EB40E02A03D3}" type="pres">
      <dgm:prSet presAssocID="{086F38FD-BE84-4A36-A4B6-891A3459BBC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75055-71C6-4298-8B84-268F02CC12B0}" type="pres">
      <dgm:prSet presAssocID="{086F38FD-BE84-4A36-A4B6-891A3459BBC3}" presName="spNode" presStyleCnt="0"/>
      <dgm:spPr/>
    </dgm:pt>
    <dgm:pt modelId="{783AEBA3-B2F3-4F9F-8C7E-7ECB4C364AA5}" type="pres">
      <dgm:prSet presAssocID="{7B8A5A64-DE7C-4926-A76E-54F50EB688E2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0589EA5A-094C-4009-8814-796E31E5F00C}" srcId="{25DDA846-CF25-47BA-A96E-5A7A39885647}" destId="{2548943B-C21E-4CA7-B736-E5CA8DE91EBE}" srcOrd="2" destOrd="0" parTransId="{6EDD483F-5920-47F6-9283-142D6F4A1FD7}" sibTransId="{3BE503CE-42F1-4212-8CF5-0572E446D8B3}"/>
    <dgm:cxn modelId="{6F5C975E-D2E9-4328-8A78-91F5EF8CF11A}" srcId="{25DDA846-CF25-47BA-A96E-5A7A39885647}" destId="{3234937F-0BF4-4E82-AA0D-FC971E2652CD}" srcOrd="0" destOrd="0" parTransId="{CF42A685-2B23-48CF-9BF0-7520458DAF18}" sibTransId="{23574837-71D1-428F-822E-F03678AD5047}"/>
    <dgm:cxn modelId="{A98627D1-D922-4909-933D-282317FA66F6}" srcId="{25DDA846-CF25-47BA-A96E-5A7A39885647}" destId="{042A930F-715A-4F1F-BD31-990C76983805}" srcOrd="3" destOrd="0" parTransId="{81DE7EC2-AF30-4759-9018-5AE53D2F0F75}" sibTransId="{89484D06-0A4D-4E03-8B7C-51A32A5F3F0C}"/>
    <dgm:cxn modelId="{2799E2F3-66AB-4B18-BABD-32E4D7FDC687}" type="presOf" srcId="{086F38FD-BE84-4A36-A4B6-891A3459BBC3}" destId="{53A03243-E0BC-4D5D-843B-EB40E02A03D3}" srcOrd="0" destOrd="0" presId="urn:microsoft.com/office/officeart/2005/8/layout/cycle6"/>
    <dgm:cxn modelId="{A93FB32D-7DDE-4721-8035-9784EB92BA13}" type="presOf" srcId="{23574837-71D1-428F-822E-F03678AD5047}" destId="{D772FAD9-96C3-4D2A-8E60-BF908D0D5F3A}" srcOrd="0" destOrd="0" presId="urn:microsoft.com/office/officeart/2005/8/layout/cycle6"/>
    <dgm:cxn modelId="{19CAD4FF-6689-40A5-B84B-4BACAE58FF8E}" type="presOf" srcId="{042A930F-715A-4F1F-BD31-990C76983805}" destId="{34260D7E-073C-4DA0-875B-0B4206928F1C}" srcOrd="0" destOrd="0" presId="urn:microsoft.com/office/officeart/2005/8/layout/cycle6"/>
    <dgm:cxn modelId="{C7F97017-C247-41A4-94F2-DC2404F903CB}" srcId="{25DDA846-CF25-47BA-A96E-5A7A39885647}" destId="{086F38FD-BE84-4A36-A4B6-891A3459BBC3}" srcOrd="4" destOrd="0" parTransId="{D83269C7-568C-4951-BDC9-7CA5C305BE97}" sibTransId="{7B8A5A64-DE7C-4926-A76E-54F50EB688E2}"/>
    <dgm:cxn modelId="{B258F92B-940F-4021-AEB8-1E1859B5FC60}" type="presOf" srcId="{3234937F-0BF4-4E82-AA0D-FC971E2652CD}" destId="{48C40EAF-E4A1-46D5-A813-83A0D00E5816}" srcOrd="0" destOrd="0" presId="urn:microsoft.com/office/officeart/2005/8/layout/cycle6"/>
    <dgm:cxn modelId="{F0BF5EF7-2A4A-4A48-85E7-57798F00A896}" type="presOf" srcId="{3BE503CE-42F1-4212-8CF5-0572E446D8B3}" destId="{B09DD350-75D2-41AD-847C-9AB64ECA83B1}" srcOrd="0" destOrd="0" presId="urn:microsoft.com/office/officeart/2005/8/layout/cycle6"/>
    <dgm:cxn modelId="{094828BB-67C6-47F4-A8DE-53CBB5D6FE90}" type="presOf" srcId="{7B8A5A64-DE7C-4926-A76E-54F50EB688E2}" destId="{783AEBA3-B2F3-4F9F-8C7E-7ECB4C364AA5}" srcOrd="0" destOrd="0" presId="urn:microsoft.com/office/officeart/2005/8/layout/cycle6"/>
    <dgm:cxn modelId="{D007E4B4-6D1A-4DEF-AEB8-FD19275F5731}" type="presOf" srcId="{1A1B79BF-5BC8-453E-9758-74159DF8E012}" destId="{860648E8-48E6-49F2-91CF-78BB8B3FF6EE}" srcOrd="0" destOrd="0" presId="urn:microsoft.com/office/officeart/2005/8/layout/cycle6"/>
    <dgm:cxn modelId="{8D4C97CB-9687-474A-BB60-4921D93B9D55}" type="presOf" srcId="{89484D06-0A4D-4E03-8B7C-51A32A5F3F0C}" destId="{96C8F14B-58A4-4CAB-8B98-1BAF935156BC}" srcOrd="0" destOrd="0" presId="urn:microsoft.com/office/officeart/2005/8/layout/cycle6"/>
    <dgm:cxn modelId="{A7451661-B893-4928-B95D-DE66FFE1FA0C}" srcId="{25DDA846-CF25-47BA-A96E-5A7A39885647}" destId="{621038A5-2E43-4AFB-8D75-5F5D06A88C3B}" srcOrd="1" destOrd="0" parTransId="{0F9A7E16-C22F-43DF-BC67-45C85A3387F9}" sibTransId="{1A1B79BF-5BC8-453E-9758-74159DF8E012}"/>
    <dgm:cxn modelId="{C13D60C1-1506-42F5-8CAA-25C26FA11195}" type="presOf" srcId="{25DDA846-CF25-47BA-A96E-5A7A39885647}" destId="{99F0651A-3F18-4AFE-8FE6-C84DDEBD0EDA}" srcOrd="0" destOrd="0" presId="urn:microsoft.com/office/officeart/2005/8/layout/cycle6"/>
    <dgm:cxn modelId="{2F8423A9-39FD-401C-8F65-E5495D46B53E}" type="presOf" srcId="{621038A5-2E43-4AFB-8D75-5F5D06A88C3B}" destId="{63052D91-84AA-46B1-ACF8-9A3397F6618B}" srcOrd="0" destOrd="0" presId="urn:microsoft.com/office/officeart/2005/8/layout/cycle6"/>
    <dgm:cxn modelId="{E1BC2E0F-80E5-47C0-8708-3DA552A47757}" type="presOf" srcId="{2548943B-C21E-4CA7-B736-E5CA8DE91EBE}" destId="{F821B7C5-BE76-466E-8C3B-A264B42DDD2E}" srcOrd="0" destOrd="0" presId="urn:microsoft.com/office/officeart/2005/8/layout/cycle6"/>
    <dgm:cxn modelId="{6A2E867A-B68F-44B5-8476-F25FD24BBE8A}" type="presParOf" srcId="{99F0651A-3F18-4AFE-8FE6-C84DDEBD0EDA}" destId="{48C40EAF-E4A1-46D5-A813-83A0D00E5816}" srcOrd="0" destOrd="0" presId="urn:microsoft.com/office/officeart/2005/8/layout/cycle6"/>
    <dgm:cxn modelId="{B20EFA66-32E3-4039-A9B7-36483464EF22}" type="presParOf" srcId="{99F0651A-3F18-4AFE-8FE6-C84DDEBD0EDA}" destId="{BF73E435-9258-4317-AEDF-C33E567FD75C}" srcOrd="1" destOrd="0" presId="urn:microsoft.com/office/officeart/2005/8/layout/cycle6"/>
    <dgm:cxn modelId="{64CBFD6B-41F8-47A4-8030-37B5A2D74779}" type="presParOf" srcId="{99F0651A-3F18-4AFE-8FE6-C84DDEBD0EDA}" destId="{D772FAD9-96C3-4D2A-8E60-BF908D0D5F3A}" srcOrd="2" destOrd="0" presId="urn:microsoft.com/office/officeart/2005/8/layout/cycle6"/>
    <dgm:cxn modelId="{B0D64E39-5547-42C0-825A-542910050D33}" type="presParOf" srcId="{99F0651A-3F18-4AFE-8FE6-C84DDEBD0EDA}" destId="{63052D91-84AA-46B1-ACF8-9A3397F6618B}" srcOrd="3" destOrd="0" presId="urn:microsoft.com/office/officeart/2005/8/layout/cycle6"/>
    <dgm:cxn modelId="{964A1505-4910-4E9B-9D48-91805CB05188}" type="presParOf" srcId="{99F0651A-3F18-4AFE-8FE6-C84DDEBD0EDA}" destId="{CC4F2E20-5F93-428A-9834-832058699F79}" srcOrd="4" destOrd="0" presId="urn:microsoft.com/office/officeart/2005/8/layout/cycle6"/>
    <dgm:cxn modelId="{B4717ECA-9E03-4A72-988D-3222843E927B}" type="presParOf" srcId="{99F0651A-3F18-4AFE-8FE6-C84DDEBD0EDA}" destId="{860648E8-48E6-49F2-91CF-78BB8B3FF6EE}" srcOrd="5" destOrd="0" presId="urn:microsoft.com/office/officeart/2005/8/layout/cycle6"/>
    <dgm:cxn modelId="{4B20A91F-1797-4F52-A398-FDD8126C62FF}" type="presParOf" srcId="{99F0651A-3F18-4AFE-8FE6-C84DDEBD0EDA}" destId="{F821B7C5-BE76-466E-8C3B-A264B42DDD2E}" srcOrd="6" destOrd="0" presId="urn:microsoft.com/office/officeart/2005/8/layout/cycle6"/>
    <dgm:cxn modelId="{621C452B-2CB1-4D7B-94C4-35306527ED79}" type="presParOf" srcId="{99F0651A-3F18-4AFE-8FE6-C84DDEBD0EDA}" destId="{B3F6A55A-3F0B-44B8-9854-9729D676CBD5}" srcOrd="7" destOrd="0" presId="urn:microsoft.com/office/officeart/2005/8/layout/cycle6"/>
    <dgm:cxn modelId="{2F0F7AD0-CEC9-4C86-854E-7F793B7E3C24}" type="presParOf" srcId="{99F0651A-3F18-4AFE-8FE6-C84DDEBD0EDA}" destId="{B09DD350-75D2-41AD-847C-9AB64ECA83B1}" srcOrd="8" destOrd="0" presId="urn:microsoft.com/office/officeart/2005/8/layout/cycle6"/>
    <dgm:cxn modelId="{D104C54F-5CA9-45DE-BC37-E18DFB234D4B}" type="presParOf" srcId="{99F0651A-3F18-4AFE-8FE6-C84DDEBD0EDA}" destId="{34260D7E-073C-4DA0-875B-0B4206928F1C}" srcOrd="9" destOrd="0" presId="urn:microsoft.com/office/officeart/2005/8/layout/cycle6"/>
    <dgm:cxn modelId="{B9005672-2DD6-4D0B-9F70-76DDEDD9A91E}" type="presParOf" srcId="{99F0651A-3F18-4AFE-8FE6-C84DDEBD0EDA}" destId="{5A1D702C-4467-4F8B-B4B2-1901B4B1083C}" srcOrd="10" destOrd="0" presId="urn:microsoft.com/office/officeart/2005/8/layout/cycle6"/>
    <dgm:cxn modelId="{86E05BEA-EE6A-42F0-96CF-3A7693BB21F3}" type="presParOf" srcId="{99F0651A-3F18-4AFE-8FE6-C84DDEBD0EDA}" destId="{96C8F14B-58A4-4CAB-8B98-1BAF935156BC}" srcOrd="11" destOrd="0" presId="urn:microsoft.com/office/officeart/2005/8/layout/cycle6"/>
    <dgm:cxn modelId="{C4AE87AB-60DD-41DA-96E8-AE8B7EF268AD}" type="presParOf" srcId="{99F0651A-3F18-4AFE-8FE6-C84DDEBD0EDA}" destId="{53A03243-E0BC-4D5D-843B-EB40E02A03D3}" srcOrd="12" destOrd="0" presId="urn:microsoft.com/office/officeart/2005/8/layout/cycle6"/>
    <dgm:cxn modelId="{DE49E8D5-BF6E-47C8-9314-7D755D2D3900}" type="presParOf" srcId="{99F0651A-3F18-4AFE-8FE6-C84DDEBD0EDA}" destId="{4B775055-71C6-4298-8B84-268F02CC12B0}" srcOrd="13" destOrd="0" presId="urn:microsoft.com/office/officeart/2005/8/layout/cycle6"/>
    <dgm:cxn modelId="{6A7DAE34-525C-4616-A50E-142A626B0759}" type="presParOf" srcId="{99F0651A-3F18-4AFE-8FE6-C84DDEBD0EDA}" destId="{783AEBA3-B2F3-4F9F-8C7E-7ECB4C364AA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40EAF-E4A1-46D5-A813-83A0D00E5816}">
      <dsp:nvSpPr>
        <dsp:cNvPr id="0" name=""/>
        <dsp:cNvSpPr/>
      </dsp:nvSpPr>
      <dsp:spPr>
        <a:xfrm>
          <a:off x="3760423" y="280"/>
          <a:ext cx="1550233" cy="10076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Roboto Th" pitchFamily="2" charset="0"/>
              <a:ea typeface="Roboto Th" pitchFamily="2" charset="0"/>
              <a:cs typeface="+mj-cs"/>
            </a:rPr>
            <a:t>803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Roboto Th" pitchFamily="2" charset="0"/>
              <a:ea typeface="Roboto Th" pitchFamily="2" charset="0"/>
              <a:cs typeface="+mj-cs"/>
            </a:rPr>
            <a:t>Участника</a:t>
          </a:r>
          <a:endParaRPr lang="ru-RU" sz="1800" kern="1200" dirty="0">
            <a:solidFill>
              <a:schemeClr val="bg1"/>
            </a:solidFill>
            <a:latin typeface="Roboto Th" pitchFamily="2" charset="0"/>
            <a:ea typeface="Roboto Th" pitchFamily="2" charset="0"/>
            <a:cs typeface="+mj-cs"/>
          </a:endParaRPr>
        </a:p>
      </dsp:txBody>
      <dsp:txXfrm>
        <a:off x="3809612" y="49469"/>
        <a:ext cx="1451855" cy="909273"/>
      </dsp:txXfrm>
    </dsp:sp>
    <dsp:sp modelId="{D772FAD9-96C3-4D2A-8E60-BF908D0D5F3A}">
      <dsp:nvSpPr>
        <dsp:cNvPr id="0" name=""/>
        <dsp:cNvSpPr/>
      </dsp:nvSpPr>
      <dsp:spPr>
        <a:xfrm>
          <a:off x="2519641" y="504106"/>
          <a:ext cx="4031797" cy="4031797"/>
        </a:xfrm>
        <a:custGeom>
          <a:avLst/>
          <a:gdLst/>
          <a:ahLst/>
          <a:cxnLst/>
          <a:rect l="0" t="0" r="0" b="0"/>
          <a:pathLst>
            <a:path>
              <a:moveTo>
                <a:pt x="2801699" y="159459"/>
              </a:moveTo>
              <a:arcTo wR="2015898" hR="2015898" stAng="17576529" swAng="1964746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52D91-84AA-46B1-ACF8-9A3397F6618B}">
      <dsp:nvSpPr>
        <dsp:cNvPr id="0" name=""/>
        <dsp:cNvSpPr/>
      </dsp:nvSpPr>
      <dsp:spPr>
        <a:xfrm>
          <a:off x="5677657" y="1393232"/>
          <a:ext cx="1550233" cy="1007651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Roboto Th" pitchFamily="2" charset="0"/>
              <a:ea typeface="Roboto Th" pitchFamily="2" charset="0"/>
              <a:cs typeface="+mj-cs"/>
            </a:rPr>
            <a:t>53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Roboto Th" pitchFamily="2" charset="0"/>
              <a:ea typeface="Roboto Th" pitchFamily="2" charset="0"/>
              <a:cs typeface="+mj-cs"/>
            </a:rPr>
            <a:t>Кейса</a:t>
          </a:r>
          <a:endParaRPr lang="ru-RU" sz="1800" kern="1200" dirty="0">
            <a:solidFill>
              <a:schemeClr val="bg1"/>
            </a:solidFill>
            <a:latin typeface="Roboto Th" pitchFamily="2" charset="0"/>
            <a:ea typeface="Roboto Th" pitchFamily="2" charset="0"/>
            <a:cs typeface="+mj-cs"/>
          </a:endParaRPr>
        </a:p>
      </dsp:txBody>
      <dsp:txXfrm>
        <a:off x="5726846" y="1442421"/>
        <a:ext cx="1451855" cy="909273"/>
      </dsp:txXfrm>
    </dsp:sp>
    <dsp:sp modelId="{860648E8-48E6-49F2-91CF-78BB8B3FF6EE}">
      <dsp:nvSpPr>
        <dsp:cNvPr id="0" name=""/>
        <dsp:cNvSpPr/>
      </dsp:nvSpPr>
      <dsp:spPr>
        <a:xfrm>
          <a:off x="2519641" y="504106"/>
          <a:ext cx="4031797" cy="4031797"/>
        </a:xfrm>
        <a:custGeom>
          <a:avLst/>
          <a:gdLst/>
          <a:ahLst/>
          <a:cxnLst/>
          <a:rect l="0" t="0" r="0" b="0"/>
          <a:pathLst>
            <a:path>
              <a:moveTo>
                <a:pt x="4028997" y="1909677"/>
              </a:moveTo>
              <a:arcTo wR="2015898" hR="2015898" stAng="21418775" swAng="2198769"/>
            </a:path>
          </a:pathLst>
        </a:custGeom>
        <a:noFill/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21B7C5-BE76-466E-8C3B-A264B42DDD2E}">
      <dsp:nvSpPr>
        <dsp:cNvPr id="0" name=""/>
        <dsp:cNvSpPr/>
      </dsp:nvSpPr>
      <dsp:spPr>
        <a:xfrm>
          <a:off x="4945339" y="3647075"/>
          <a:ext cx="1550233" cy="1007651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Roboto Th" pitchFamily="2" charset="0"/>
              <a:ea typeface="Roboto Th" pitchFamily="2" charset="0"/>
              <a:cs typeface="+mj-cs"/>
            </a:rPr>
            <a:t>54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Roboto Th" pitchFamily="2" charset="0"/>
              <a:ea typeface="Roboto Th" pitchFamily="2" charset="0"/>
              <a:cs typeface="+mj-cs"/>
            </a:rPr>
            <a:t>Куратора-практика</a:t>
          </a:r>
          <a:endParaRPr lang="ru-RU" sz="1800" kern="1200" dirty="0">
            <a:solidFill>
              <a:schemeClr val="bg1"/>
            </a:solidFill>
            <a:latin typeface="Roboto Th" pitchFamily="2" charset="0"/>
            <a:ea typeface="Roboto Th" pitchFamily="2" charset="0"/>
            <a:cs typeface="+mj-cs"/>
          </a:endParaRPr>
        </a:p>
      </dsp:txBody>
      <dsp:txXfrm>
        <a:off x="4994528" y="3696264"/>
        <a:ext cx="1451855" cy="909273"/>
      </dsp:txXfrm>
    </dsp:sp>
    <dsp:sp modelId="{B09DD350-75D2-41AD-847C-9AB64ECA83B1}">
      <dsp:nvSpPr>
        <dsp:cNvPr id="0" name=""/>
        <dsp:cNvSpPr/>
      </dsp:nvSpPr>
      <dsp:spPr>
        <a:xfrm>
          <a:off x="2519641" y="504106"/>
          <a:ext cx="4031797" cy="4031797"/>
        </a:xfrm>
        <a:custGeom>
          <a:avLst/>
          <a:gdLst/>
          <a:ahLst/>
          <a:cxnLst/>
          <a:rect l="0" t="0" r="0" b="0"/>
          <a:pathLst>
            <a:path>
              <a:moveTo>
                <a:pt x="2417669" y="3991355"/>
              </a:moveTo>
              <a:arcTo wR="2015898" hR="2015898" stAng="4710235" swAng="1379530"/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260D7E-073C-4DA0-875B-0B4206928F1C}">
      <dsp:nvSpPr>
        <dsp:cNvPr id="0" name=""/>
        <dsp:cNvSpPr/>
      </dsp:nvSpPr>
      <dsp:spPr>
        <a:xfrm>
          <a:off x="2575508" y="3647075"/>
          <a:ext cx="1550233" cy="1007651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Roboto Th" pitchFamily="2" charset="0"/>
              <a:ea typeface="Roboto Th" pitchFamily="2" charset="0"/>
              <a:cs typeface="+mj-cs"/>
            </a:rPr>
            <a:t>112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Roboto Th" pitchFamily="2" charset="0"/>
              <a:ea typeface="Roboto Th" pitchFamily="2" charset="0"/>
              <a:cs typeface="+mj-cs"/>
            </a:rPr>
            <a:t>Дизайн-макетов</a:t>
          </a:r>
          <a:endParaRPr lang="ru-RU" sz="1800" kern="1200" dirty="0">
            <a:solidFill>
              <a:schemeClr val="bg1"/>
            </a:solidFill>
            <a:latin typeface="Roboto Th" pitchFamily="2" charset="0"/>
            <a:ea typeface="Roboto Th" pitchFamily="2" charset="0"/>
            <a:cs typeface="+mj-cs"/>
          </a:endParaRPr>
        </a:p>
      </dsp:txBody>
      <dsp:txXfrm>
        <a:off x="2624697" y="3696264"/>
        <a:ext cx="1451855" cy="909273"/>
      </dsp:txXfrm>
    </dsp:sp>
    <dsp:sp modelId="{96C8F14B-58A4-4CAB-8B98-1BAF935156BC}">
      <dsp:nvSpPr>
        <dsp:cNvPr id="0" name=""/>
        <dsp:cNvSpPr/>
      </dsp:nvSpPr>
      <dsp:spPr>
        <a:xfrm>
          <a:off x="2519641" y="504106"/>
          <a:ext cx="4031797" cy="4031797"/>
        </a:xfrm>
        <a:custGeom>
          <a:avLst/>
          <a:gdLst/>
          <a:ahLst/>
          <a:cxnLst/>
          <a:rect l="0" t="0" r="0" b="0"/>
          <a:pathLst>
            <a:path>
              <a:moveTo>
                <a:pt x="337315" y="3132234"/>
              </a:moveTo>
              <a:arcTo wR="2015898" hR="2015898" stAng="8782456" swAng="2198769"/>
            </a:path>
          </a:pathLst>
        </a:custGeom>
        <a:noFill/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A03243-E0BC-4D5D-843B-EB40E02A03D3}">
      <dsp:nvSpPr>
        <dsp:cNvPr id="0" name=""/>
        <dsp:cNvSpPr/>
      </dsp:nvSpPr>
      <dsp:spPr>
        <a:xfrm>
          <a:off x="1843189" y="1393232"/>
          <a:ext cx="1550233" cy="1007651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Roboto Th" pitchFamily="2" charset="0"/>
              <a:ea typeface="Roboto Th" pitchFamily="2" charset="0"/>
              <a:cs typeface="+mj-cs"/>
            </a:rPr>
            <a:t>135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  <a:latin typeface="Roboto Th" pitchFamily="2" charset="0"/>
              <a:ea typeface="Roboto Th" pitchFamily="2" charset="0"/>
              <a:cs typeface="+mj-cs"/>
            </a:rPr>
            <a:t>Свежих идей</a:t>
          </a:r>
          <a:endParaRPr lang="ru-RU" sz="1800" kern="1200" dirty="0">
            <a:solidFill>
              <a:schemeClr val="bg1"/>
            </a:solidFill>
            <a:latin typeface="Roboto Th" pitchFamily="2" charset="0"/>
            <a:ea typeface="Roboto Th" pitchFamily="2" charset="0"/>
            <a:cs typeface="+mj-cs"/>
          </a:endParaRPr>
        </a:p>
      </dsp:txBody>
      <dsp:txXfrm>
        <a:off x="1892378" y="1442421"/>
        <a:ext cx="1451855" cy="909273"/>
      </dsp:txXfrm>
    </dsp:sp>
    <dsp:sp modelId="{783AEBA3-B2F3-4F9F-8C7E-7ECB4C364AA5}">
      <dsp:nvSpPr>
        <dsp:cNvPr id="0" name=""/>
        <dsp:cNvSpPr/>
      </dsp:nvSpPr>
      <dsp:spPr>
        <a:xfrm>
          <a:off x="2519641" y="504106"/>
          <a:ext cx="4031797" cy="4031797"/>
        </a:xfrm>
        <a:custGeom>
          <a:avLst/>
          <a:gdLst/>
          <a:ahLst/>
          <a:cxnLst/>
          <a:rect l="0" t="0" r="0" b="0"/>
          <a:pathLst>
            <a:path>
              <a:moveTo>
                <a:pt x="350807" y="879536"/>
              </a:moveTo>
              <a:arcTo wR="2015898" hR="2015898" stAng="12858725" swAng="1964746"/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697AB-6165-4112-A2C5-8B6F4B921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3BF59C-655C-4341-AECE-AA9D0D6C7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0C401D-D3A8-43F0-BA64-DAA69166A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1909-77CA-4CF6-AF8D-6FCABDA5F2B4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1F859B-F31E-496F-AC90-1FE652148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9370-8714-4BB8-98C7-84208AFD8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E8F4-B992-4DBB-822C-3F4099692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32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7EB2D7-B6B0-4820-BF21-3078A8263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50FDA4-3847-4237-819E-923B8DF1A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EDD4C6-ACF4-47A8-ABA0-CC857D4D8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1909-77CA-4CF6-AF8D-6FCABDA5F2B4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0D12C7-3FA0-4840-BA36-8D1C3DC6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37B731-4BB8-4262-AB95-80B6A02BE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E8F4-B992-4DBB-822C-3F4099692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827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A6264C-3690-42B3-8C43-25D57A17BC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FE7766-EE56-4A6A-94A9-02118A281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30041D-1363-42BE-A2D7-A2C937BAF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1909-77CA-4CF6-AF8D-6FCABDA5F2B4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67BD93-A40A-463A-9EF5-019E07756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2F5C4-BB82-48D8-AB5C-D7353117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E8F4-B992-4DBB-822C-3F4099692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18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DD29E-34B8-43B8-84C1-D0E3F007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4B647C-4705-4A9A-AE75-E1FCEA870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74EC6-5A2A-4C65-BA76-8CF1808A4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1909-77CA-4CF6-AF8D-6FCABDA5F2B4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16C2F9-9CEF-458E-B76F-9AB9D6082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D5EFA1-2D6B-46DE-9466-0BB56AD61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E8F4-B992-4DBB-822C-3F4099692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3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C52B1F-A5BA-4C02-A37D-B569CDBAF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18D455-AA4C-47E1-AC46-7ABC6BDEF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015B89-B829-42A8-929D-D9AF75A12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1909-77CA-4CF6-AF8D-6FCABDA5F2B4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DD3CFB-3FAE-4013-A57B-BB86163FD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E684F1-19EA-44F7-B72A-3CE690580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E8F4-B992-4DBB-822C-3F4099692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95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931F9-3496-49B7-B57A-64D3A8DFF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47F64F-FBBD-4032-9A9C-16FB6A8392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D7E4CF-6CAC-445C-A985-5E3B53D5F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E9DD73-53B3-4057-85F2-6DD102893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1909-77CA-4CF6-AF8D-6FCABDA5F2B4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D8087D-6EB9-462C-896D-1AB3E9D02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BAFF2C-5A6A-4D35-A31C-1A6909C43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E8F4-B992-4DBB-822C-3F4099692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55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BBBFB-4531-4CCA-A9A4-842771464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415774-59E4-4B23-9F53-7D8294E6B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ADEA61-61F5-4C60-AC0A-C3A78C137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F919C3-7ED7-4E84-9510-BE057AB1E1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027F70F-5008-4E9F-A701-2218BC3FC7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B49C32-9D46-4953-BF91-012AA0627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1909-77CA-4CF6-AF8D-6FCABDA5F2B4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20A11F9-9CF7-44CA-B263-B4829479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264D60-6DD3-47D0-AA8C-CD69866DA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E8F4-B992-4DBB-822C-3F4099692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09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D45A16-02A7-4600-A02E-57343515F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E7D115-74B1-4090-8DC9-1479256FD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1909-77CA-4CF6-AF8D-6FCABDA5F2B4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8F00AE-36CA-43B6-9DFF-23EFBE6B3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429D9D-16B3-47DD-A687-07C2604A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E8F4-B992-4DBB-822C-3F4099692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01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93EE58-B4AC-4A06-9937-FA3269E06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1909-77CA-4CF6-AF8D-6FCABDA5F2B4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50DB25-9889-47A6-B1D1-03A341C81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76057B-BE9A-4A54-94EC-2A219D16C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E8F4-B992-4DBB-822C-3F4099692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21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1A8A7-C902-4B53-9503-07EBC0AFD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B36FE0-A211-4218-8658-BE1E89087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2CA85E-357E-48EE-8D6C-0A3AB23FE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747E6E-4AD2-4C1A-A927-EE5ED012F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1909-77CA-4CF6-AF8D-6FCABDA5F2B4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CAB9A6-C460-426C-9DE0-64825970E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769FE0-96B3-41C9-9781-02082DE4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E8F4-B992-4DBB-822C-3F4099692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287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EFDFA-853B-4898-9FF9-777D1F530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66E139-1D08-46AB-82E9-D36E0AB6AC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688DA8-2177-4F35-9D6A-167C2962B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578B9E-71E7-47D3-B125-D879CB6C5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1909-77CA-4CF6-AF8D-6FCABDA5F2B4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448D11-35DE-418C-880D-2AB7C80B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AD47E1-F1D1-42C2-BACA-97E62B20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4E8F4-B992-4DBB-822C-3F4099692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81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90776B-8831-4E60-A9D7-EDB064BE5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A1E9B0-3348-4AAF-89EB-935C84B11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763A39-587E-433D-BA52-D6744242C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81909-77CA-4CF6-AF8D-6FCABDA5F2B4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779D4B-1F17-43BB-BF9C-8F557BC5D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630B53-07C9-4100-84A1-2B0DD4E8F7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4E8F4-B992-4DBB-822C-3F40996927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13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terskihm@mail.ru" TargetMode="External"/><Relationship Id="rId5" Type="http://schemas.openxmlformats.org/officeDocument/2006/relationships/hyperlink" Target="mailto:griv@rambler.ru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38CBD3-121B-45EF-914E-21E508F20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6982"/>
            <a:ext cx="9144000" cy="1655762"/>
          </a:xfrm>
        </p:spPr>
        <p:txBody>
          <a:bodyPr>
            <a:norm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Социальный образовательный проект 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студентов</a:t>
            </a:r>
          </a:p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города Омска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FA0AFD-0D9A-4CDD-BA72-E70E12414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89" y="547921"/>
            <a:ext cx="3099822" cy="26426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40DA41-3F81-4CAA-B600-EDCF508513C2}"/>
              </a:ext>
            </a:extLst>
          </p:cNvPr>
          <p:cNvSpPr txBox="1"/>
          <p:nvPr/>
        </p:nvSpPr>
        <p:spPr>
          <a:xfrm>
            <a:off x="4914181" y="3257450"/>
            <a:ext cx="2363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accent1">
                    <a:lumMod val="75000"/>
                  </a:schemeClr>
                </a:solidFill>
              </a:rPr>
              <a:t>2.0</a:t>
            </a:r>
          </a:p>
        </p:txBody>
      </p:sp>
    </p:spTree>
    <p:extLst>
      <p:ext uri="{BB962C8B-B14F-4D97-AF65-F5344CB8AC3E}">
        <p14:creationId xmlns:p14="http://schemas.microsoft.com/office/powerpoint/2010/main" val="122241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&quot;эколог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1"/>
            <a:ext cx="9071382" cy="4114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FA0AFD-0D9A-4CDD-BA72-E70E12414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169" y="267391"/>
            <a:ext cx="1688537" cy="14394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5C7F27-2DEA-4DCC-9227-5DA96A1925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136"/>
            <a:ext cx="1255779" cy="21945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A60C60-8638-4E75-9EEB-7D54D5F38A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530" y="3181700"/>
            <a:ext cx="2305813" cy="29567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DD282A-F430-4A20-B589-570F7DD725C1}"/>
              </a:ext>
            </a:extLst>
          </p:cNvPr>
          <p:cNvSpPr txBox="1"/>
          <p:nvPr/>
        </p:nvSpPr>
        <p:spPr>
          <a:xfrm>
            <a:off x="1556084" y="1209500"/>
            <a:ext cx="85664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Roboto Th" pitchFamily="2" charset="0"/>
                <a:ea typeface="Roboto Th" pitchFamily="2" charset="0"/>
                <a:cs typeface="+mj-cs"/>
              </a:rPr>
              <a:t>Думали ли вы о том, как сделать мир лучше? </a:t>
            </a:r>
          </a:p>
          <a:p>
            <a:r>
              <a:rPr lang="ru-RU" sz="2400" dirty="0">
                <a:latin typeface="Roboto Th" pitchFamily="2" charset="0"/>
                <a:ea typeface="Roboto Th" pitchFamily="2" charset="0"/>
                <a:cs typeface="+mj-cs"/>
              </a:rPr>
              <a:t>Важнейшая проблема современности – </a:t>
            </a:r>
            <a:r>
              <a:rPr lang="ru-RU" sz="2400" dirty="0" smtClean="0">
                <a:latin typeface="Roboto Th" pitchFamily="2" charset="0"/>
                <a:ea typeface="Roboto Th" pitchFamily="2" charset="0"/>
                <a:cs typeface="+mj-cs"/>
              </a:rPr>
              <a:t>экология</a:t>
            </a:r>
            <a:r>
              <a:rPr lang="ru-RU" sz="2400" dirty="0">
                <a:latin typeface="Roboto Th" pitchFamily="2" charset="0"/>
                <a:ea typeface="Roboto Th" pitchFamily="2" charset="0"/>
                <a:cs typeface="+mj-cs"/>
              </a:rPr>
              <a:t>.</a:t>
            </a:r>
          </a:p>
          <a:p>
            <a:endParaRPr lang="ru-RU" sz="2400" dirty="0">
              <a:latin typeface="Roboto Th" pitchFamily="2" charset="0"/>
              <a:ea typeface="Roboto Th" pitchFamily="2" charset="0"/>
              <a:cs typeface="+mj-cs"/>
            </a:endParaRPr>
          </a:p>
          <a:p>
            <a:r>
              <a:rPr lang="ru-RU" sz="2400" dirty="0">
                <a:latin typeface="Roboto Th" pitchFamily="2" charset="0"/>
                <a:ea typeface="Roboto Th" pitchFamily="2" charset="0"/>
                <a:cs typeface="+mj-cs"/>
              </a:rPr>
              <a:t>Экология окружающей среды, </a:t>
            </a:r>
            <a:r>
              <a:rPr lang="ru-RU" sz="2400" dirty="0" smtClean="0">
                <a:latin typeface="Roboto Th" pitchFamily="2" charset="0"/>
                <a:ea typeface="Roboto Th" pitchFamily="2" charset="0"/>
                <a:cs typeface="+mj-cs"/>
              </a:rPr>
              <a:t>экология </a:t>
            </a:r>
            <a:r>
              <a:rPr lang="ru-RU" sz="2400" dirty="0">
                <a:latin typeface="Roboto Th" pitchFamily="2" charset="0"/>
                <a:ea typeface="Roboto Th" pitchFamily="2" charset="0"/>
                <a:cs typeface="+mj-cs"/>
              </a:rPr>
              <a:t>города, </a:t>
            </a:r>
            <a:r>
              <a:rPr lang="ru-RU" sz="2400" dirty="0" smtClean="0">
                <a:latin typeface="Roboto Th" pitchFamily="2" charset="0"/>
                <a:ea typeface="Roboto Th" pitchFamily="2" charset="0"/>
                <a:cs typeface="+mj-cs"/>
              </a:rPr>
              <a:t>экология </a:t>
            </a:r>
            <a:r>
              <a:rPr lang="ru-RU" sz="2400" dirty="0">
                <a:latin typeface="Roboto Th" pitchFamily="2" charset="0"/>
                <a:ea typeface="Roboto Th" pitchFamily="2" charset="0"/>
                <a:cs typeface="+mj-cs"/>
              </a:rPr>
              <a:t>общества, </a:t>
            </a:r>
            <a:r>
              <a:rPr lang="ru-RU" sz="2400" dirty="0" smtClean="0">
                <a:latin typeface="Roboto Th" pitchFamily="2" charset="0"/>
                <a:ea typeface="Roboto Th" pitchFamily="2" charset="0"/>
                <a:cs typeface="+mj-cs"/>
              </a:rPr>
              <a:t>экология </a:t>
            </a:r>
            <a:r>
              <a:rPr lang="ru-RU" sz="2400" dirty="0">
                <a:latin typeface="Roboto Th" pitchFamily="2" charset="0"/>
                <a:ea typeface="Roboto Th" pitchFamily="2" charset="0"/>
                <a:cs typeface="+mj-cs"/>
              </a:rPr>
              <a:t>человечества и человека.. Человек все меньше думает о том, что важно для нашей жизни.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52631" y="321025"/>
            <a:ext cx="39276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cap="all" dirty="0">
                <a:solidFill>
                  <a:srgbClr val="9EACC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Главная Тема игр</a:t>
            </a:r>
          </a:p>
        </p:txBody>
      </p:sp>
    </p:spTree>
    <p:extLst>
      <p:ext uri="{BB962C8B-B14F-4D97-AF65-F5344CB8AC3E}">
        <p14:creationId xmlns:p14="http://schemas.microsoft.com/office/powerpoint/2010/main" val="250331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FA0AFD-0D9A-4CDD-BA72-E70E12414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169" y="267391"/>
            <a:ext cx="1688537" cy="14394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5C7F27-2DEA-4DCC-9227-5DA96A1925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136"/>
            <a:ext cx="1255779" cy="21945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A60C60-8638-4E75-9EEB-7D54D5F38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530" y="3181700"/>
            <a:ext cx="2305813" cy="29567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DD282A-F430-4A20-B589-570F7DD725C1}"/>
              </a:ext>
            </a:extLst>
          </p:cNvPr>
          <p:cNvSpPr txBox="1"/>
          <p:nvPr/>
        </p:nvSpPr>
        <p:spPr>
          <a:xfrm>
            <a:off x="1604211" y="1209500"/>
            <a:ext cx="85023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Roboto Th" pitchFamily="2" charset="0"/>
                <a:ea typeface="Roboto Th" pitchFamily="2" charset="0"/>
                <a:cs typeface="+mj-cs"/>
              </a:rPr>
              <a:t>Мы предлагаем </a:t>
            </a:r>
            <a:r>
              <a:rPr lang="ru-RU" sz="2400" dirty="0" smtClean="0">
                <a:latin typeface="Roboto Th" pitchFamily="2" charset="0"/>
                <a:ea typeface="Roboto Th" pitchFamily="2" charset="0"/>
                <a:cs typeface="+mj-cs"/>
              </a:rPr>
              <a:t>создание </a:t>
            </a:r>
            <a:r>
              <a:rPr lang="ru-RU" sz="2400" dirty="0">
                <a:latin typeface="Roboto Th" pitchFamily="2" charset="0"/>
                <a:ea typeface="Roboto Th" pitchFamily="2" charset="0"/>
                <a:cs typeface="+mj-cs"/>
              </a:rPr>
              <a:t>социального проекта по улучшению экологии в </a:t>
            </a:r>
            <a:r>
              <a:rPr lang="ru-RU" sz="2400" dirty="0" smtClean="0">
                <a:latin typeface="Roboto Th" pitchFamily="2" charset="0"/>
                <a:ea typeface="Roboto Th" pitchFamily="2" charset="0"/>
                <a:cs typeface="+mj-cs"/>
              </a:rPr>
              <a:t>Омске </a:t>
            </a:r>
            <a:r>
              <a:rPr lang="ru-RU" sz="2400" dirty="0">
                <a:latin typeface="Roboto Th" pitchFamily="2" charset="0"/>
                <a:ea typeface="Roboto Th" pitchFamily="2" charset="0"/>
                <a:cs typeface="+mj-cs"/>
              </a:rPr>
              <a:t>с помощью </a:t>
            </a:r>
            <a:r>
              <a:rPr lang="en-US" sz="2400" dirty="0" smtClean="0">
                <a:latin typeface="Roboto Th" pitchFamily="2" charset="0"/>
                <a:ea typeface="Roboto Th" pitchFamily="2" charset="0"/>
                <a:cs typeface="+mj-cs"/>
              </a:rPr>
              <a:t>IT-</a:t>
            </a:r>
            <a:r>
              <a:rPr lang="ru-RU" sz="2400" dirty="0">
                <a:latin typeface="Roboto Th" pitchFamily="2" charset="0"/>
                <a:ea typeface="Roboto Th" pitchFamily="2" charset="0"/>
                <a:cs typeface="+mj-cs"/>
              </a:rPr>
              <a:t>технологий.  </a:t>
            </a:r>
          </a:p>
          <a:p>
            <a:endParaRPr lang="ru-RU" sz="2400" dirty="0">
              <a:latin typeface="Roboto Th" pitchFamily="2" charset="0"/>
              <a:ea typeface="Roboto Th" pitchFamily="2" charset="0"/>
              <a:cs typeface="+mj-cs"/>
            </a:endParaRPr>
          </a:p>
          <a:p>
            <a:r>
              <a:rPr lang="ru-RU" sz="2400" dirty="0">
                <a:latin typeface="Roboto Th" pitchFamily="2" charset="0"/>
                <a:ea typeface="Roboto Th" pitchFamily="2" charset="0"/>
                <a:cs typeface="+mj-cs"/>
              </a:rPr>
              <a:t>Мобильное приложение, сайт, </a:t>
            </a:r>
            <a:r>
              <a:rPr lang="en-US" sz="2400" dirty="0">
                <a:latin typeface="Roboto Th" pitchFamily="2" charset="0"/>
                <a:ea typeface="Roboto Th" pitchFamily="2" charset="0"/>
                <a:cs typeface="+mj-cs"/>
              </a:rPr>
              <a:t>soft</a:t>
            </a:r>
            <a:r>
              <a:rPr lang="ru-RU" sz="2400" dirty="0">
                <a:latin typeface="Roboto Th" pitchFamily="2" charset="0"/>
                <a:ea typeface="Roboto Th" pitchFamily="2" charset="0"/>
                <a:cs typeface="+mj-cs"/>
              </a:rPr>
              <a:t>, система измерения, социальная сеть</a:t>
            </a:r>
            <a:r>
              <a:rPr lang="en-US" sz="2400" dirty="0">
                <a:latin typeface="Roboto Th" pitchFamily="2" charset="0"/>
                <a:ea typeface="Roboto Th" pitchFamily="2" charset="0"/>
                <a:cs typeface="+mj-cs"/>
              </a:rPr>
              <a:t> </a:t>
            </a:r>
            <a:r>
              <a:rPr lang="ru-RU" sz="2400" dirty="0">
                <a:latin typeface="Roboto Th" pitchFamily="2" charset="0"/>
                <a:ea typeface="Roboto Th" pitchFamily="2" charset="0"/>
                <a:cs typeface="+mj-cs"/>
              </a:rPr>
              <a:t>– любая</a:t>
            </a:r>
            <a:r>
              <a:rPr lang="en-US" sz="2400" dirty="0">
                <a:latin typeface="Roboto Th" pitchFamily="2" charset="0"/>
                <a:ea typeface="Roboto Th" pitchFamily="2" charset="0"/>
                <a:cs typeface="+mj-cs"/>
              </a:rPr>
              <a:t> </a:t>
            </a:r>
            <a:r>
              <a:rPr lang="en-US" sz="2400" dirty="0" smtClean="0">
                <a:latin typeface="Roboto Th" pitchFamily="2" charset="0"/>
                <a:ea typeface="Roboto Th" pitchFamily="2" charset="0"/>
                <a:cs typeface="+mj-cs"/>
              </a:rPr>
              <a:t>IT</a:t>
            </a:r>
            <a:r>
              <a:rPr lang="ru-RU" sz="2400" dirty="0" smtClean="0">
                <a:latin typeface="Roboto Th" pitchFamily="2" charset="0"/>
                <a:ea typeface="Roboto Th" pitchFamily="2" charset="0"/>
                <a:cs typeface="+mj-cs"/>
              </a:rPr>
              <a:t>- </a:t>
            </a:r>
            <a:r>
              <a:rPr lang="ru-RU" sz="2400" dirty="0">
                <a:latin typeface="Roboto Th" pitchFamily="2" charset="0"/>
                <a:ea typeface="Roboto Th" pitchFamily="2" charset="0"/>
                <a:cs typeface="+mj-cs"/>
              </a:rPr>
              <a:t>разработка, которая улучшит экологию города. 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52631" y="321025"/>
            <a:ext cx="39276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cap="all" dirty="0">
                <a:solidFill>
                  <a:srgbClr val="9EACC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Главная Тема игр</a:t>
            </a:r>
          </a:p>
        </p:txBody>
      </p:sp>
      <p:pic>
        <p:nvPicPr>
          <p:cNvPr id="6150" name="Picture 6" descr="Картинки по запросу &quot;экология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9263"/>
            <a:ext cx="9601765" cy="33287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0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FA0AFD-0D9A-4CDD-BA72-E70E12414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169" y="267391"/>
            <a:ext cx="1688537" cy="14394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5C7F27-2DEA-4DCC-9227-5DA96A1925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136"/>
            <a:ext cx="1255779" cy="21945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A60C60-8638-4E75-9EEB-7D54D5F38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530" y="3181700"/>
            <a:ext cx="2305813" cy="29567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DD282A-F430-4A20-B589-570F7DD725C1}"/>
              </a:ext>
            </a:extLst>
          </p:cNvPr>
          <p:cNvSpPr txBox="1"/>
          <p:nvPr/>
        </p:nvSpPr>
        <p:spPr>
          <a:xfrm>
            <a:off x="5715293" y="1195991"/>
            <a:ext cx="44233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Roboto Th" pitchFamily="2" charset="0"/>
                <a:ea typeface="Roboto Th" pitchFamily="2" charset="0"/>
                <a:cs typeface="+mj-cs"/>
              </a:rPr>
              <a:t>Общее описание </a:t>
            </a:r>
            <a:r>
              <a:rPr lang="ru-RU" sz="2400" dirty="0" smtClean="0">
                <a:latin typeface="Roboto Th" pitchFamily="2" charset="0"/>
                <a:ea typeface="Roboto Th" pitchFamily="2" charset="0"/>
                <a:cs typeface="+mj-cs"/>
              </a:rPr>
              <a:t>проекта.</a:t>
            </a:r>
            <a:endParaRPr lang="ru-RU" sz="2400" dirty="0">
              <a:latin typeface="Roboto Th" pitchFamily="2" charset="0"/>
              <a:ea typeface="Roboto Th" pitchFamily="2" charset="0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Roboto Th" pitchFamily="2" charset="0"/>
                <a:ea typeface="Roboto Th" pitchFamily="2" charset="0"/>
                <a:cs typeface="+mj-cs"/>
              </a:rPr>
              <a:t>IT </a:t>
            </a:r>
            <a:r>
              <a:rPr lang="ru-RU" sz="2400" dirty="0">
                <a:latin typeface="Roboto Th" pitchFamily="2" charset="0"/>
                <a:ea typeface="Roboto Th" pitchFamily="2" charset="0"/>
                <a:cs typeface="+mj-cs"/>
              </a:rPr>
              <a:t>наработки, детальное описание алгоритма работы, возможная тестовая версия.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Roboto Th" pitchFamily="2" charset="0"/>
                <a:ea typeface="Roboto Th" pitchFamily="2" charset="0"/>
                <a:cs typeface="+mj-cs"/>
              </a:rPr>
              <a:t>Маркетинговый план продвижения проекта: медийная составляющая.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Roboto Th" pitchFamily="2" charset="0"/>
                <a:ea typeface="Roboto Th" pitchFamily="2" charset="0"/>
                <a:cs typeface="+mj-cs"/>
              </a:rPr>
              <a:t>Экономический план: расходная часть, возможные источники финансирования.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Roboto Th" pitchFamily="2" charset="0"/>
                <a:ea typeface="Roboto Th" pitchFamily="2" charset="0"/>
                <a:cs typeface="+mj-cs"/>
              </a:rPr>
              <a:t>Дизайн основных элементов.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34688" y="332035"/>
            <a:ext cx="64251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cap="all" dirty="0" smtClean="0">
                <a:solidFill>
                  <a:srgbClr val="9EACC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Структура Готового </a:t>
            </a:r>
            <a:r>
              <a:rPr lang="ru-RU" sz="3000" b="1" cap="all" dirty="0">
                <a:solidFill>
                  <a:srgbClr val="9EACC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проекта </a:t>
            </a:r>
          </a:p>
        </p:txBody>
      </p:sp>
      <p:pic>
        <p:nvPicPr>
          <p:cNvPr id="7172" name="Picture 4" descr="Картинки по запросу &quot;структура проекта картинка для презентации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49" y="1396010"/>
            <a:ext cx="4600055" cy="4600055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38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FA0AFD-0D9A-4CDD-BA72-E70E12414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169" y="267391"/>
            <a:ext cx="1688537" cy="14394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5C7F27-2DEA-4DCC-9227-5DA96A1925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136"/>
            <a:ext cx="1255779" cy="21945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A60C60-8638-4E75-9EEB-7D54D5F38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530" y="3181700"/>
            <a:ext cx="2305813" cy="29567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DD282A-F430-4A20-B589-570F7DD725C1}"/>
              </a:ext>
            </a:extLst>
          </p:cNvPr>
          <p:cNvSpPr txBox="1"/>
          <p:nvPr/>
        </p:nvSpPr>
        <p:spPr>
          <a:xfrm>
            <a:off x="1379095" y="1573968"/>
            <a:ext cx="85294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oboto Th" pitchFamily="2" charset="0"/>
                <a:ea typeface="Roboto Th" pitchFamily="2" charset="0"/>
                <a:cs typeface="+mj-cs"/>
              </a:rPr>
              <a:t>Каждая команда имеет возможность получить консультацию от трех координаторов.</a:t>
            </a:r>
          </a:p>
          <a:p>
            <a:endParaRPr lang="en-US" dirty="0">
              <a:latin typeface="Roboto Th" pitchFamily="2" charset="0"/>
              <a:ea typeface="Roboto Th" pitchFamily="2" charset="0"/>
              <a:cs typeface="+mj-cs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Roboto Th" pitchFamily="2" charset="0"/>
                <a:ea typeface="Roboto Th" pitchFamily="2" charset="0"/>
                <a:cs typeface="+mj-cs"/>
              </a:rPr>
              <a:t>Младший куратор – следит за ходом работы команды, держит непосредственную связь с организаторами проекта, помогает в технических вопросах команды, выступает в качестве «незримого помощника»</a:t>
            </a:r>
          </a:p>
          <a:p>
            <a:pPr marL="342900" indent="-342900">
              <a:buAutoNum type="arabicPeriod"/>
            </a:pPr>
            <a:endParaRPr lang="ru-RU" dirty="0">
              <a:latin typeface="Roboto Th" pitchFamily="2" charset="0"/>
              <a:ea typeface="Roboto Th" pitchFamily="2" charset="0"/>
              <a:cs typeface="+mj-cs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Roboto Th" pitchFamily="2" charset="0"/>
                <a:ea typeface="Roboto Th" pitchFamily="2" charset="0"/>
                <a:cs typeface="+mj-cs"/>
              </a:rPr>
              <a:t>Куратор – выполняет роль наставника, помогает команде непосредственно с выполнением работы, отвечает на вопросы по кейсу, помогает в разработке идеи и плана ее реализации. Они являются активными гражданами города или же специалистами в области </a:t>
            </a:r>
            <a:r>
              <a:rPr lang="ru-RU" dirty="0" err="1" smtClean="0">
                <a:latin typeface="Roboto Th" pitchFamily="2" charset="0"/>
                <a:ea typeface="Roboto Th" pitchFamily="2" charset="0"/>
                <a:cs typeface="+mj-cs"/>
              </a:rPr>
              <a:t>медиакоммуникаций</a:t>
            </a:r>
            <a:r>
              <a:rPr lang="ru-RU" dirty="0">
                <a:latin typeface="Roboto Th" pitchFamily="2" charset="0"/>
                <a:ea typeface="Roboto Th" pitchFamily="2" charset="0"/>
                <a:cs typeface="+mj-cs"/>
              </a:rPr>
              <a:t>.</a:t>
            </a:r>
          </a:p>
          <a:p>
            <a:pPr marL="342900" indent="-342900">
              <a:buAutoNum type="arabicPeriod"/>
            </a:pPr>
            <a:endParaRPr lang="ru-RU" dirty="0">
              <a:latin typeface="Roboto Th" pitchFamily="2" charset="0"/>
              <a:ea typeface="Roboto Th" pitchFamily="2" charset="0"/>
              <a:cs typeface="+mj-cs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Roboto Th" pitchFamily="2" charset="0"/>
                <a:ea typeface="Roboto Th" pitchFamily="2" charset="0"/>
                <a:cs typeface="+mj-cs"/>
              </a:rPr>
              <a:t>IT-</a:t>
            </a:r>
            <a:r>
              <a:rPr lang="ru-RU" dirty="0">
                <a:latin typeface="Roboto Th" pitchFamily="2" charset="0"/>
                <a:ea typeface="Roboto Th" pitchFamily="2" charset="0"/>
                <a:cs typeface="+mj-cs"/>
              </a:rPr>
              <a:t>куратор – объясняет все технические </a:t>
            </a:r>
            <a:r>
              <a:rPr lang="ru-RU" dirty="0" smtClean="0">
                <a:latin typeface="Roboto Th" pitchFamily="2" charset="0"/>
                <a:ea typeface="Roboto Th" pitchFamily="2" charset="0"/>
                <a:cs typeface="+mj-cs"/>
              </a:rPr>
              <a:t>нюансы, </a:t>
            </a:r>
            <a:r>
              <a:rPr lang="ru-RU" dirty="0">
                <a:latin typeface="Roboto Th" pitchFamily="2" charset="0"/>
                <a:ea typeface="Roboto Th" pitchFamily="2" charset="0"/>
                <a:cs typeface="+mj-cs"/>
              </a:rPr>
              <a:t>связанные с выполнением выбранной стратегии решения кейса. Дает независимую консультацию в сложных технических вопросах. По </a:t>
            </a:r>
            <a:r>
              <a:rPr lang="ru-RU" dirty="0" smtClean="0">
                <a:latin typeface="Roboto Th" pitchFamily="2" charset="0"/>
                <a:ea typeface="Roboto Th" pitchFamily="2" charset="0"/>
                <a:cs typeface="+mj-cs"/>
              </a:rPr>
              <a:t>факту </a:t>
            </a:r>
            <a:r>
              <a:rPr lang="ru-RU" dirty="0">
                <a:latin typeface="Roboto Th" pitchFamily="2" charset="0"/>
                <a:ea typeface="Roboto Th" pitchFamily="2" charset="0"/>
                <a:cs typeface="+mj-cs"/>
              </a:rPr>
              <a:t>является </a:t>
            </a:r>
            <a:r>
              <a:rPr lang="ru-RU" dirty="0" err="1">
                <a:latin typeface="Roboto Th" pitchFamily="2" charset="0"/>
                <a:ea typeface="Roboto Th" pitchFamily="2" charset="0"/>
                <a:cs typeface="+mj-cs"/>
              </a:rPr>
              <a:t>стейкхолдером</a:t>
            </a:r>
            <a:r>
              <a:rPr lang="ru-RU" dirty="0">
                <a:latin typeface="Roboto Th" pitchFamily="2" charset="0"/>
                <a:ea typeface="Roboto Th" pitchFamily="2" charset="0"/>
                <a:cs typeface="+mj-cs"/>
              </a:rPr>
              <a:t> проекта</a:t>
            </a:r>
            <a:r>
              <a:rPr lang="ru-RU" dirty="0" smtClean="0">
                <a:latin typeface="Roboto Th" pitchFamily="2" charset="0"/>
                <a:ea typeface="Roboto Th" pitchFamily="2" charset="0"/>
                <a:cs typeface="+mj-cs"/>
              </a:rPr>
              <a:t>.</a:t>
            </a:r>
            <a:endParaRPr lang="ru-RU" dirty="0">
              <a:latin typeface="Roboto Th" pitchFamily="2" charset="0"/>
              <a:ea typeface="Roboto Th" pitchFamily="2" charset="0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0827" y="341764"/>
            <a:ext cx="502573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cap="all" dirty="0">
                <a:solidFill>
                  <a:srgbClr val="9EACC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Координация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67480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FA0AFD-0D9A-4CDD-BA72-E70E12414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169" y="267391"/>
            <a:ext cx="1688537" cy="14394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5C7F27-2DEA-4DCC-9227-5DA96A1925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136"/>
            <a:ext cx="1255779" cy="21945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A60C60-8638-4E75-9EEB-7D54D5F38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530" y="3181700"/>
            <a:ext cx="2305813" cy="29567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DD282A-F430-4A20-B589-570F7DD725C1}"/>
              </a:ext>
            </a:extLst>
          </p:cNvPr>
          <p:cNvSpPr txBox="1"/>
          <p:nvPr/>
        </p:nvSpPr>
        <p:spPr>
          <a:xfrm>
            <a:off x="2088195" y="1358773"/>
            <a:ext cx="69220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oboto Th" pitchFamily="2" charset="0"/>
                <a:ea typeface="Roboto Th" pitchFamily="2" charset="0"/>
                <a:cs typeface="+mj-cs"/>
              </a:rPr>
              <a:t>Первый день </a:t>
            </a:r>
            <a:r>
              <a:rPr lang="ru-RU" dirty="0" err="1">
                <a:latin typeface="Roboto Th" pitchFamily="2" charset="0"/>
                <a:ea typeface="Roboto Th" pitchFamily="2" charset="0"/>
                <a:cs typeface="+mj-cs"/>
              </a:rPr>
              <a:t>интенсива</a:t>
            </a:r>
            <a:endParaRPr lang="ru-RU" dirty="0">
              <a:latin typeface="Roboto Th" pitchFamily="2" charset="0"/>
              <a:ea typeface="Roboto Th" pitchFamily="2" charset="0"/>
              <a:cs typeface="+mj-cs"/>
            </a:endParaRPr>
          </a:p>
          <a:p>
            <a:endParaRPr lang="ru-RU" dirty="0">
              <a:latin typeface="Roboto Th" pitchFamily="2" charset="0"/>
              <a:ea typeface="Roboto Th" pitchFamily="2" charset="0"/>
              <a:cs typeface="+mj-cs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Roboto Th" pitchFamily="2" charset="0"/>
                <a:ea typeface="Roboto Th" pitchFamily="2" charset="0"/>
                <a:cs typeface="+mj-cs"/>
              </a:rPr>
              <a:t>Лекция о </a:t>
            </a:r>
            <a:r>
              <a:rPr lang="ru-RU" dirty="0" err="1" smtClean="0">
                <a:latin typeface="Roboto Th" pitchFamily="2" charset="0"/>
                <a:ea typeface="Roboto Th" pitchFamily="2" charset="0"/>
                <a:cs typeface="+mj-cs"/>
              </a:rPr>
              <a:t>командообразовании</a:t>
            </a:r>
            <a:r>
              <a:rPr lang="ru-RU" dirty="0" smtClean="0">
                <a:latin typeface="Roboto Th" pitchFamily="2" charset="0"/>
                <a:ea typeface="Roboto Th" pitchFamily="2" charset="0"/>
                <a:cs typeface="+mj-cs"/>
              </a:rPr>
              <a:t>.</a:t>
            </a:r>
            <a:endParaRPr lang="ru-RU" dirty="0">
              <a:latin typeface="Roboto Th" pitchFamily="2" charset="0"/>
              <a:ea typeface="Roboto Th" pitchFamily="2" charset="0"/>
              <a:cs typeface="+mj-cs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Roboto Th" pitchFamily="2" charset="0"/>
                <a:ea typeface="Roboto Th" pitchFamily="2" charset="0"/>
                <a:cs typeface="+mj-cs"/>
              </a:rPr>
              <a:t>Работа в командах </a:t>
            </a:r>
            <a:r>
              <a:rPr lang="ru-RU" dirty="0" smtClean="0">
                <a:latin typeface="Roboto Th" pitchFamily="2" charset="0"/>
                <a:ea typeface="Roboto Th" pitchFamily="2" charset="0"/>
                <a:cs typeface="+mj-cs"/>
              </a:rPr>
              <a:t>над визиткой команды.</a:t>
            </a:r>
            <a:endParaRPr lang="ru-RU" dirty="0">
              <a:latin typeface="Roboto Th" pitchFamily="2" charset="0"/>
              <a:ea typeface="Roboto Th" pitchFamily="2" charset="0"/>
              <a:cs typeface="+mj-cs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Roboto Th" pitchFamily="2" charset="0"/>
                <a:ea typeface="Roboto Th" pitchFamily="2" charset="0"/>
                <a:cs typeface="+mj-cs"/>
              </a:rPr>
              <a:t>Лекция </a:t>
            </a:r>
            <a:r>
              <a:rPr lang="ru-RU" dirty="0" smtClean="0">
                <a:latin typeface="Roboto Th" pitchFamily="2" charset="0"/>
                <a:ea typeface="Roboto Th" pitchFamily="2" charset="0"/>
                <a:cs typeface="+mj-cs"/>
              </a:rPr>
              <a:t>об </a:t>
            </a:r>
            <a:r>
              <a:rPr lang="ru-RU" dirty="0">
                <a:latin typeface="Roboto Th" pitchFamily="2" charset="0"/>
                <a:ea typeface="Roboto Th" pitchFamily="2" charset="0"/>
                <a:cs typeface="+mj-cs"/>
              </a:rPr>
              <a:t>экономике </a:t>
            </a:r>
            <a:r>
              <a:rPr lang="ru-RU" dirty="0" err="1" smtClean="0">
                <a:latin typeface="Roboto Th" pitchFamily="2" charset="0"/>
                <a:ea typeface="Roboto Th" pitchFamily="2" charset="0"/>
                <a:cs typeface="+mj-cs"/>
              </a:rPr>
              <a:t>стартапа</a:t>
            </a:r>
            <a:r>
              <a:rPr lang="ru-RU" dirty="0" smtClean="0">
                <a:latin typeface="Roboto Th" pitchFamily="2" charset="0"/>
                <a:ea typeface="Roboto Th" pitchFamily="2" charset="0"/>
                <a:cs typeface="+mj-cs"/>
              </a:rPr>
              <a:t>.</a:t>
            </a:r>
            <a:endParaRPr lang="ru-RU" dirty="0">
              <a:latin typeface="Roboto Th" pitchFamily="2" charset="0"/>
              <a:ea typeface="Roboto Th" pitchFamily="2" charset="0"/>
              <a:cs typeface="+mj-cs"/>
            </a:endParaRPr>
          </a:p>
          <a:p>
            <a:endParaRPr lang="ru-RU" dirty="0">
              <a:latin typeface="Roboto Th" pitchFamily="2" charset="0"/>
              <a:ea typeface="Roboto Th" pitchFamily="2" charset="0"/>
              <a:cs typeface="+mj-cs"/>
            </a:endParaRPr>
          </a:p>
          <a:p>
            <a:r>
              <a:rPr lang="ru-RU" dirty="0">
                <a:latin typeface="Roboto Th" pitchFamily="2" charset="0"/>
                <a:ea typeface="Roboto Th" pitchFamily="2" charset="0"/>
                <a:cs typeface="+mj-cs"/>
              </a:rPr>
              <a:t>День второй</a:t>
            </a:r>
          </a:p>
          <a:p>
            <a:endParaRPr lang="ru-RU" dirty="0">
              <a:latin typeface="Roboto Th" pitchFamily="2" charset="0"/>
              <a:ea typeface="Roboto Th" pitchFamily="2" charset="0"/>
              <a:cs typeface="+mj-cs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Roboto Th" pitchFamily="2" charset="0"/>
                <a:ea typeface="Roboto Th" pitchFamily="2" charset="0"/>
                <a:cs typeface="+mj-cs"/>
              </a:rPr>
              <a:t>Проблемы экологии г. Омска </a:t>
            </a:r>
            <a:r>
              <a:rPr lang="ru-RU" dirty="0" smtClean="0">
                <a:latin typeface="Roboto Th" pitchFamily="2" charset="0"/>
                <a:ea typeface="Roboto Th" pitchFamily="2" charset="0"/>
                <a:cs typeface="+mj-cs"/>
              </a:rPr>
              <a:t>– взгляд с позиции </a:t>
            </a:r>
            <a:r>
              <a:rPr lang="ru-RU" dirty="0" err="1" smtClean="0">
                <a:latin typeface="Roboto Th" pitchFamily="2" charset="0"/>
                <a:ea typeface="Roboto Th" pitchFamily="2" charset="0"/>
                <a:cs typeface="+mj-cs"/>
              </a:rPr>
              <a:t>Роспотребнадзора</a:t>
            </a:r>
            <a:r>
              <a:rPr lang="ru-RU" dirty="0" smtClean="0">
                <a:latin typeface="Roboto Th" pitchFamily="2" charset="0"/>
                <a:ea typeface="Roboto Th" pitchFamily="2" charset="0"/>
                <a:cs typeface="+mj-cs"/>
              </a:rPr>
              <a:t> Омска. </a:t>
            </a:r>
            <a:endParaRPr lang="ru-RU" dirty="0">
              <a:latin typeface="Roboto Th" pitchFamily="2" charset="0"/>
              <a:ea typeface="Roboto Th" pitchFamily="2" charset="0"/>
              <a:cs typeface="+mj-cs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Roboto Th" pitchFamily="2" charset="0"/>
                <a:ea typeface="Roboto Th" pitchFamily="2" charset="0"/>
                <a:cs typeface="+mj-cs"/>
              </a:rPr>
              <a:t>Презентационные навыки – Владимир </a:t>
            </a:r>
            <a:r>
              <a:rPr lang="ru-RU" dirty="0" smtClean="0">
                <a:latin typeface="Roboto Th" pitchFamily="2" charset="0"/>
                <a:ea typeface="Roboto Th" pitchFamily="2" charset="0"/>
                <a:cs typeface="+mj-cs"/>
              </a:rPr>
              <a:t>Гриценко.</a:t>
            </a:r>
            <a:endParaRPr lang="ru-RU" dirty="0">
              <a:latin typeface="Roboto Th" pitchFamily="2" charset="0"/>
              <a:ea typeface="Roboto Th" pitchFamily="2" charset="0"/>
              <a:cs typeface="+mj-cs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Roboto Th" pitchFamily="2" charset="0"/>
                <a:ea typeface="Roboto Th" pitchFamily="2" charset="0"/>
                <a:cs typeface="+mj-cs"/>
              </a:rPr>
              <a:t>Современные тенденции в </a:t>
            </a:r>
            <a:r>
              <a:rPr lang="ru-RU" dirty="0" err="1">
                <a:latin typeface="Roboto Th" pitchFamily="2" charset="0"/>
                <a:ea typeface="Roboto Th" pitchFamily="2" charset="0"/>
                <a:cs typeface="+mj-cs"/>
              </a:rPr>
              <a:t>Диджитал</a:t>
            </a:r>
            <a:r>
              <a:rPr lang="ru-RU" dirty="0">
                <a:latin typeface="Roboto Th" pitchFamily="2" charset="0"/>
                <a:ea typeface="Roboto Th" pitchFamily="2" charset="0"/>
                <a:cs typeface="+mj-cs"/>
              </a:rPr>
              <a:t>  </a:t>
            </a:r>
            <a:r>
              <a:rPr lang="ru-RU" dirty="0" smtClean="0">
                <a:latin typeface="Roboto Th" pitchFamily="2" charset="0"/>
                <a:ea typeface="Roboto Th" pitchFamily="2" charset="0"/>
                <a:cs typeface="+mj-cs"/>
              </a:rPr>
              <a:t>– сотрудник </a:t>
            </a:r>
            <a:r>
              <a:rPr lang="en-US" dirty="0" smtClean="0">
                <a:latin typeface="Roboto Th" pitchFamily="2" charset="0"/>
                <a:ea typeface="Roboto Th" pitchFamily="2" charset="0"/>
                <a:cs typeface="+mj-cs"/>
              </a:rPr>
              <a:t>NEOLAB</a:t>
            </a:r>
            <a:r>
              <a:rPr lang="ru-RU" dirty="0" smtClean="0">
                <a:latin typeface="Roboto Th" pitchFamily="2" charset="0"/>
                <a:ea typeface="Roboto Th" pitchFamily="2" charset="0"/>
                <a:cs typeface="+mj-cs"/>
              </a:rPr>
              <a:t>.</a:t>
            </a:r>
            <a:r>
              <a:rPr lang="en-US" dirty="0" smtClean="0">
                <a:latin typeface="Roboto Th" pitchFamily="2" charset="0"/>
                <a:ea typeface="Roboto Th" pitchFamily="2" charset="0"/>
                <a:cs typeface="+mj-cs"/>
              </a:rPr>
              <a:t> </a:t>
            </a:r>
            <a:endParaRPr lang="ru-RU" dirty="0">
              <a:latin typeface="Roboto Th" pitchFamily="2" charset="0"/>
              <a:ea typeface="Roboto Th" pitchFamily="2" charset="0"/>
              <a:cs typeface="+mj-cs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Roboto Th" pitchFamily="2" charset="0"/>
                <a:ea typeface="Roboto Th" pitchFamily="2" charset="0"/>
                <a:cs typeface="+mj-cs"/>
              </a:rPr>
              <a:t>Дизайн </a:t>
            </a:r>
            <a:r>
              <a:rPr lang="ru-RU" dirty="0" smtClean="0">
                <a:latin typeface="Roboto Th" pitchFamily="2" charset="0"/>
                <a:ea typeface="Roboto Th" pitchFamily="2" charset="0"/>
                <a:cs typeface="+mj-cs"/>
              </a:rPr>
              <a:t>приложений </a:t>
            </a:r>
            <a:r>
              <a:rPr lang="ru-RU" dirty="0">
                <a:latin typeface="Roboto Th" pitchFamily="2" charset="0"/>
                <a:ea typeface="Roboto Th" pitchFamily="2" charset="0"/>
                <a:cs typeface="+mj-cs"/>
              </a:rPr>
              <a:t>и сайтов </a:t>
            </a:r>
            <a:r>
              <a:rPr lang="en-US" dirty="0">
                <a:latin typeface="Roboto Th" pitchFamily="2" charset="0"/>
                <a:ea typeface="Roboto Th" pitchFamily="2" charset="0"/>
                <a:cs typeface="+mj-cs"/>
              </a:rPr>
              <a:t>– </a:t>
            </a:r>
            <a:r>
              <a:rPr lang="ru-RU" dirty="0">
                <a:latin typeface="Roboto Th" pitchFamily="2" charset="0"/>
                <a:ea typeface="Roboto Th" pitchFamily="2" charset="0"/>
                <a:cs typeface="+mj-cs"/>
              </a:rPr>
              <a:t>Владислав Деревянных</a:t>
            </a:r>
            <a:r>
              <a:rPr lang="en-US" dirty="0">
                <a:latin typeface="Roboto Th" pitchFamily="2" charset="0"/>
                <a:ea typeface="Roboto Th" pitchFamily="2" charset="0"/>
                <a:cs typeface="+mj-cs"/>
              </a:rPr>
              <a:t> </a:t>
            </a:r>
            <a:r>
              <a:rPr lang="ru-RU" dirty="0" smtClean="0">
                <a:latin typeface="Roboto Th" pitchFamily="2" charset="0"/>
                <a:ea typeface="Roboto Th" pitchFamily="2" charset="0"/>
                <a:cs typeface="+mj-cs"/>
              </a:rPr>
              <a:t>(РА «Восход»)</a:t>
            </a:r>
            <a:endParaRPr lang="ru-RU" dirty="0">
              <a:latin typeface="Roboto Th" pitchFamily="2" charset="0"/>
              <a:ea typeface="Roboto Th" pitchFamily="2" charset="0"/>
              <a:cs typeface="+mj-cs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Roboto Th" pitchFamily="2" charset="0"/>
                <a:ea typeface="Roboto Th" pitchFamily="2" charset="0"/>
                <a:cs typeface="+mj-cs"/>
              </a:rPr>
              <a:t>Маркетинг </a:t>
            </a:r>
            <a:r>
              <a:rPr lang="ru-RU" dirty="0" smtClean="0">
                <a:latin typeface="Roboto Th" pitchFamily="2" charset="0"/>
                <a:ea typeface="Roboto Th" pitchFamily="2" charset="0"/>
                <a:cs typeface="+mj-cs"/>
              </a:rPr>
              <a:t>социальных </a:t>
            </a:r>
            <a:r>
              <a:rPr lang="ru-RU" dirty="0">
                <a:latin typeface="Roboto Th" pitchFamily="2" charset="0"/>
                <a:ea typeface="Roboto Th" pitchFamily="2" charset="0"/>
                <a:cs typeface="+mj-cs"/>
              </a:rPr>
              <a:t>проектов – Максим Понамарев </a:t>
            </a:r>
            <a:r>
              <a:rPr lang="en-US" dirty="0">
                <a:latin typeface="Roboto Th" pitchFamily="2" charset="0"/>
                <a:ea typeface="Roboto Th" pitchFamily="2" charset="0"/>
                <a:cs typeface="+mj-cs"/>
              </a:rPr>
              <a:t>(Friends</a:t>
            </a:r>
            <a:r>
              <a:rPr lang="en-US" dirty="0" smtClean="0">
                <a:latin typeface="Roboto Th" pitchFamily="2" charset="0"/>
                <a:ea typeface="Roboto Th" pitchFamily="2" charset="0"/>
                <a:cs typeface="+mj-cs"/>
              </a:rPr>
              <a:t>)</a:t>
            </a:r>
            <a:r>
              <a:rPr lang="ru-RU" dirty="0" smtClean="0">
                <a:latin typeface="Roboto Th" pitchFamily="2" charset="0"/>
                <a:ea typeface="Roboto Th" pitchFamily="2" charset="0"/>
                <a:cs typeface="+mj-cs"/>
              </a:rPr>
              <a:t>.</a:t>
            </a:r>
            <a:endParaRPr lang="ru-RU" dirty="0">
              <a:latin typeface="Roboto Th" pitchFamily="2" charset="0"/>
              <a:ea typeface="Roboto Th" pitchFamily="2" charset="0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29232" y="367449"/>
            <a:ext cx="498726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cap="all" dirty="0" err="1" smtClean="0">
                <a:solidFill>
                  <a:srgbClr val="9EACC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Интенсив</a:t>
            </a:r>
            <a:r>
              <a:rPr lang="ru-RU" sz="3000" b="1" cap="all" dirty="0" smtClean="0">
                <a:solidFill>
                  <a:srgbClr val="9EACC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Расписание</a:t>
            </a:r>
            <a:endParaRPr lang="ru-RU" sz="3000" b="1" cap="all" dirty="0">
              <a:solidFill>
                <a:srgbClr val="9EACC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00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&quot;точка кипения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1" t="22733" r="18995" b="19649"/>
          <a:stretch/>
        </p:blipFill>
        <p:spPr bwMode="auto">
          <a:xfrm>
            <a:off x="2245895" y="3729789"/>
            <a:ext cx="7138737" cy="31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FA0AFD-0D9A-4CDD-BA72-E70E12414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169" y="267391"/>
            <a:ext cx="1688537" cy="14394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5C7F27-2DEA-4DCC-9227-5DA96A1925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136"/>
            <a:ext cx="1255779" cy="21945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A60C60-8638-4E75-9EEB-7D54D5F38A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530" y="3181700"/>
            <a:ext cx="2305813" cy="29567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DD282A-F430-4A20-B589-570F7DD725C1}"/>
              </a:ext>
            </a:extLst>
          </p:cNvPr>
          <p:cNvSpPr txBox="1"/>
          <p:nvPr/>
        </p:nvSpPr>
        <p:spPr>
          <a:xfrm>
            <a:off x="2088194" y="1358773"/>
            <a:ext cx="76493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oboto Th" pitchFamily="2" charset="0"/>
                <a:ea typeface="Roboto Th" pitchFamily="2" charset="0"/>
                <a:cs typeface="+mj-cs"/>
              </a:rPr>
              <a:t>Точка кипения</a:t>
            </a:r>
          </a:p>
          <a:p>
            <a:endParaRPr lang="ru-RU" dirty="0">
              <a:latin typeface="Roboto Th" pitchFamily="2" charset="0"/>
              <a:ea typeface="Roboto Th" pitchFamily="2" charset="0"/>
              <a:cs typeface="+mj-cs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Roboto Th" pitchFamily="2" charset="0"/>
                <a:ea typeface="Roboto Th" pitchFamily="2" charset="0"/>
                <a:cs typeface="+mj-cs"/>
              </a:rPr>
              <a:t>Защита проектов. Оценивают кейсы представители Партнера, специально приглашенная звезда , ведущие специалисты по маркетингу региона, приезжают СМИ, телевидение, пресс-службы университетов. В процессе защиты </a:t>
            </a:r>
            <a:r>
              <a:rPr lang="ru-RU" dirty="0" smtClean="0">
                <a:latin typeface="Roboto Th" pitchFamily="2" charset="0"/>
                <a:ea typeface="Roboto Th" pitchFamily="2" charset="0"/>
                <a:cs typeface="+mj-cs"/>
              </a:rPr>
              <a:t>происходит дискуссия в формате форума. </a:t>
            </a:r>
            <a:endParaRPr lang="ru-RU" dirty="0">
              <a:latin typeface="Roboto Th" pitchFamily="2" charset="0"/>
              <a:ea typeface="Roboto Th" pitchFamily="2" charset="0"/>
              <a:cs typeface="+mj-cs"/>
            </a:endParaRPr>
          </a:p>
          <a:p>
            <a:pPr marL="342900" indent="-342900">
              <a:buAutoNum type="arabicPeriod"/>
            </a:pPr>
            <a:r>
              <a:rPr lang="ru-RU" dirty="0">
                <a:latin typeface="Roboto Th" pitchFamily="2" charset="0"/>
                <a:ea typeface="Roboto Th" pitchFamily="2" charset="0"/>
                <a:cs typeface="+mj-cs"/>
              </a:rPr>
              <a:t>Награждение команд, торжественное закрытие Медиа-игр.</a:t>
            </a:r>
          </a:p>
          <a:p>
            <a:endParaRPr lang="ru-RU" dirty="0">
              <a:latin typeface="Roboto Th" pitchFamily="2" charset="0"/>
              <a:ea typeface="Roboto Th" pitchFamily="2" charset="0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29232" y="367449"/>
            <a:ext cx="498726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cap="all" dirty="0" err="1" smtClean="0">
                <a:solidFill>
                  <a:srgbClr val="9EACC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Интенсив</a:t>
            </a:r>
            <a:r>
              <a:rPr lang="ru-RU" sz="3000" b="1" cap="all" dirty="0" smtClean="0">
                <a:solidFill>
                  <a:srgbClr val="9EACC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Расписание</a:t>
            </a:r>
            <a:endParaRPr lang="ru-RU" sz="3000" b="1" cap="all" dirty="0">
              <a:solidFill>
                <a:srgbClr val="9EACC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05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FA0AFD-0D9A-4CDD-BA72-E70E12414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169" y="267391"/>
            <a:ext cx="1688537" cy="14394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5C7F27-2DEA-4DCC-9227-5DA96A1925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136"/>
            <a:ext cx="1255779" cy="21945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A60C60-8638-4E75-9EEB-7D54D5F38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530" y="3181700"/>
            <a:ext cx="2305813" cy="29567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E97736-44A4-44BC-92D2-5A9F4D25E39A}"/>
              </a:ext>
            </a:extLst>
          </p:cNvPr>
          <p:cNvSpPr txBox="1"/>
          <p:nvPr/>
        </p:nvSpPr>
        <p:spPr>
          <a:xfrm>
            <a:off x="1668379" y="1412070"/>
            <a:ext cx="81814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Roboto Th" pitchFamily="2" charset="0"/>
                <a:ea typeface="Roboto Th" pitchFamily="2" charset="0"/>
                <a:cs typeface="+mj-cs"/>
              </a:rPr>
              <a:t>Создание единого сообщества «выпускников» Медиа-игр. Многие бывшие студенты сегодня работают руководителями отделов  крупных омских предприятий. 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dirty="0">
              <a:latin typeface="Roboto Th" pitchFamily="2" charset="0"/>
              <a:ea typeface="Roboto Th" pitchFamily="2" charset="0"/>
              <a:cs typeface="+mj-cs"/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Roboto Th" pitchFamily="2" charset="0"/>
                <a:ea typeface="Roboto Th" pitchFamily="2" charset="0"/>
                <a:cs typeface="+mj-cs"/>
              </a:rPr>
              <a:t>Создание площадки, позволяющей работодателям отбирать талантливых специалистов еще со студенческой скамьи. 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dirty="0">
              <a:latin typeface="Roboto Th" pitchFamily="2" charset="0"/>
              <a:ea typeface="Roboto Th" pitchFamily="2" charset="0"/>
              <a:cs typeface="+mj-cs"/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Roboto Th" pitchFamily="2" charset="0"/>
                <a:ea typeface="Roboto Th" pitchFamily="2" charset="0"/>
                <a:cs typeface="+mj-cs"/>
              </a:rPr>
              <a:t>Повышение качества подготовки омских специалистов и профессионального уровня  специалистов региона в целом</a:t>
            </a:r>
            <a:r>
              <a:rPr lang="ru-RU" dirty="0" smtClean="0">
                <a:latin typeface="Roboto Th" pitchFamily="2" charset="0"/>
                <a:ea typeface="Roboto Th" pitchFamily="2" charset="0"/>
                <a:cs typeface="+mj-cs"/>
              </a:rPr>
              <a:t>.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dirty="0">
              <a:latin typeface="Roboto Th" pitchFamily="2" charset="0"/>
              <a:ea typeface="Roboto Th" pitchFamily="2" charset="0"/>
              <a:cs typeface="+mj-cs"/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Roboto Th" pitchFamily="2" charset="0"/>
                <a:ea typeface="Roboto Th" pitchFamily="2" charset="0"/>
                <a:cs typeface="+mj-cs"/>
              </a:rPr>
              <a:t>Создание прототипов социальных проектов, значимых для </a:t>
            </a:r>
            <a:r>
              <a:rPr lang="ru-RU" dirty="0" smtClean="0">
                <a:latin typeface="Roboto Th" pitchFamily="2" charset="0"/>
                <a:ea typeface="Roboto Th" pitchFamily="2" charset="0"/>
                <a:cs typeface="+mj-cs"/>
              </a:rPr>
              <a:t>развития </a:t>
            </a:r>
            <a:r>
              <a:rPr lang="ru-RU" dirty="0">
                <a:latin typeface="Roboto Th" pitchFamily="2" charset="0"/>
                <a:ea typeface="Roboto Th" pitchFamily="2" charset="0"/>
                <a:cs typeface="+mj-cs"/>
              </a:rPr>
              <a:t>Омска. Поддержка городских активистов. Запуск позитивных преобразований в городе</a:t>
            </a:r>
            <a:r>
              <a:rPr lang="ru-RU" dirty="0" smtClean="0">
                <a:latin typeface="Roboto Th" pitchFamily="2" charset="0"/>
                <a:ea typeface="Roboto Th" pitchFamily="2" charset="0"/>
                <a:cs typeface="+mj-cs"/>
              </a:rPr>
              <a:t>.</a:t>
            </a:r>
            <a:endParaRPr lang="ru-RU" dirty="0">
              <a:latin typeface="Roboto Th" pitchFamily="2" charset="0"/>
              <a:ea typeface="Roboto Th" pitchFamily="2" charset="0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29232" y="367449"/>
            <a:ext cx="419698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cap="all" dirty="0" smtClean="0">
                <a:solidFill>
                  <a:srgbClr val="9EACC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Эффект от проекта</a:t>
            </a:r>
            <a:endParaRPr lang="ru-RU" sz="3000" b="1" cap="all" dirty="0">
              <a:solidFill>
                <a:srgbClr val="9EACC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26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FA0AFD-0D9A-4CDD-BA72-E70E12414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169" y="267391"/>
            <a:ext cx="1688537" cy="14394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5C7F27-2DEA-4DCC-9227-5DA96A1925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136"/>
            <a:ext cx="1255779" cy="21945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A60C60-8638-4E75-9EEB-7D54D5F38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530" y="3181700"/>
            <a:ext cx="2305813" cy="295675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3C01FA6-15A5-4D1F-BF76-D41D7D001869}"/>
              </a:ext>
            </a:extLst>
          </p:cNvPr>
          <p:cNvSpPr/>
          <p:nvPr/>
        </p:nvSpPr>
        <p:spPr>
          <a:xfrm>
            <a:off x="3235084" y="2584044"/>
            <a:ext cx="485564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Roboto Th" pitchFamily="2" charset="0"/>
                <a:ea typeface="Roboto Th" pitchFamily="2" charset="0"/>
                <a:cs typeface="+mj-cs"/>
              </a:rPr>
              <a:t>Сайт: https</a:t>
            </a:r>
            <a:r>
              <a:rPr lang="ru-RU" sz="2400" dirty="0">
                <a:latin typeface="Roboto Th" pitchFamily="2" charset="0"/>
                <a:ea typeface="Roboto Th" pitchFamily="2" charset="0"/>
                <a:cs typeface="+mj-cs"/>
              </a:rPr>
              <a:t>://</a:t>
            </a:r>
            <a:r>
              <a:rPr lang="ru-RU" sz="2400" dirty="0" smtClean="0">
                <a:latin typeface="Roboto Th" pitchFamily="2" charset="0"/>
                <a:ea typeface="Roboto Th" pitchFamily="2" charset="0"/>
                <a:cs typeface="+mj-cs"/>
              </a:rPr>
              <a:t>vk.com/mediagames55</a:t>
            </a:r>
          </a:p>
          <a:p>
            <a:endParaRPr lang="ru-RU" sz="2400" dirty="0">
              <a:latin typeface="Roboto Th" pitchFamily="2" charset="0"/>
              <a:ea typeface="Roboto Th" pitchFamily="2" charset="0"/>
              <a:cs typeface="+mj-cs"/>
            </a:endParaRPr>
          </a:p>
          <a:p>
            <a:r>
              <a:rPr lang="ru-RU" sz="2400" dirty="0">
                <a:latin typeface="Roboto Th" pitchFamily="2" charset="0"/>
                <a:ea typeface="Roboto Th" pitchFamily="2" charset="0"/>
                <a:cs typeface="+mj-cs"/>
              </a:rPr>
              <a:t>Телефон: +7 (929) 222-75-52</a:t>
            </a:r>
          </a:p>
          <a:p>
            <a:r>
              <a:rPr lang="ru-RU" sz="2400" dirty="0" smtClean="0">
                <a:latin typeface="Roboto Th" pitchFamily="2" charset="0"/>
                <a:ea typeface="Roboto Th" pitchFamily="2" charset="0"/>
                <a:cs typeface="+mj-cs"/>
              </a:rPr>
              <a:t>Почта</a:t>
            </a:r>
            <a:r>
              <a:rPr lang="ru-RU" sz="2400" dirty="0">
                <a:latin typeface="Roboto Th" pitchFamily="2" charset="0"/>
                <a:ea typeface="Roboto Th" pitchFamily="2" charset="0"/>
                <a:cs typeface="+mj-cs"/>
              </a:rPr>
              <a:t>: </a:t>
            </a:r>
            <a:r>
              <a:rPr lang="en-US" sz="2400" dirty="0" smtClean="0">
                <a:latin typeface="Roboto Th" pitchFamily="2" charset="0"/>
                <a:ea typeface="Roboto Th" pitchFamily="2" charset="0"/>
                <a:cs typeface="+mj-cs"/>
                <a:hlinkClick r:id="rId5"/>
              </a:rPr>
              <a:t>griv@rambler.ru</a:t>
            </a:r>
            <a:r>
              <a:rPr lang="ru-RU" sz="2400" dirty="0" smtClean="0">
                <a:latin typeface="Roboto Th" pitchFamily="2" charset="0"/>
                <a:ea typeface="Roboto Th" pitchFamily="2" charset="0"/>
                <a:cs typeface="+mj-cs"/>
              </a:rPr>
              <a:t> Гриценко Владимир Сергеевич</a:t>
            </a:r>
          </a:p>
          <a:p>
            <a:endParaRPr lang="ru-RU" sz="2400" smtClean="0">
              <a:latin typeface="Roboto Th" pitchFamily="2" charset="0"/>
              <a:ea typeface="Roboto Th" pitchFamily="2" charset="0"/>
              <a:cs typeface="+mj-cs"/>
            </a:endParaRPr>
          </a:p>
          <a:p>
            <a:r>
              <a:rPr lang="ru-RU" sz="2400" smtClean="0">
                <a:latin typeface="Roboto Th" pitchFamily="2" charset="0"/>
                <a:ea typeface="Roboto Th" pitchFamily="2" charset="0"/>
                <a:cs typeface="+mj-cs"/>
              </a:rPr>
              <a:t>ОмГУ</a:t>
            </a:r>
            <a:r>
              <a:rPr lang="ru-RU" sz="2400" dirty="0" smtClean="0">
                <a:latin typeface="Roboto Th" pitchFamily="2" charset="0"/>
                <a:ea typeface="Roboto Th" pitchFamily="2" charset="0"/>
                <a:cs typeface="+mj-cs"/>
              </a:rPr>
              <a:t>: </a:t>
            </a:r>
            <a:r>
              <a:rPr lang="en-US" sz="2400" dirty="0" smtClean="0">
                <a:latin typeface="Roboto Th" pitchFamily="2" charset="0"/>
                <a:ea typeface="Roboto Th" pitchFamily="2" charset="0"/>
                <a:cs typeface="+mj-cs"/>
                <a:hlinkClick r:id="rId6"/>
              </a:rPr>
              <a:t>terskihm@mail.ru</a:t>
            </a:r>
            <a:r>
              <a:rPr lang="ru-RU" sz="2400" dirty="0" smtClean="0">
                <a:latin typeface="Roboto Th" pitchFamily="2" charset="0"/>
                <a:ea typeface="Roboto Th" pitchFamily="2" charset="0"/>
                <a:cs typeface="+mj-cs"/>
              </a:rPr>
              <a:t> Терских Марина Викторовна</a:t>
            </a:r>
            <a:endParaRPr lang="ru-RU" sz="2400" dirty="0">
              <a:latin typeface="Roboto Th" pitchFamily="2" charset="0"/>
              <a:ea typeface="Roboto Th" pitchFamily="2" charset="0"/>
              <a:cs typeface="+mj-cs"/>
            </a:endParaRPr>
          </a:p>
          <a:p>
            <a:endParaRPr lang="ru-RU" dirty="0">
              <a:latin typeface="Roboto Th" pitchFamily="2" charset="0"/>
              <a:ea typeface="Roboto Th" pitchFamily="2" charset="0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57617" y="660791"/>
            <a:ext cx="41569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cap="all" dirty="0" smtClean="0">
                <a:solidFill>
                  <a:srgbClr val="9EACC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Контакты проекта</a:t>
            </a:r>
            <a:endParaRPr lang="ru-RU" sz="3000" b="1" cap="all" dirty="0">
              <a:solidFill>
                <a:srgbClr val="9EACC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55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FA0AFD-0D9A-4CDD-BA72-E70E12414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169" y="267391"/>
            <a:ext cx="1688537" cy="14394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5C7F27-2DEA-4DCC-9227-5DA96A1925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136"/>
            <a:ext cx="1255779" cy="21945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A60C60-8638-4E75-9EEB-7D54D5F38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530" y="3181700"/>
            <a:ext cx="2305813" cy="29567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3D0ECF-49E2-4162-875F-1339F433A171}"/>
              </a:ext>
            </a:extLst>
          </p:cNvPr>
          <p:cNvSpPr txBox="1"/>
          <p:nvPr/>
        </p:nvSpPr>
        <p:spPr>
          <a:xfrm>
            <a:off x="1732549" y="1974215"/>
            <a:ext cx="85825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Roboto Th" pitchFamily="2" charset="0"/>
                <a:ea typeface="Roboto Th" pitchFamily="2" charset="0"/>
                <a:cs typeface="+mj-cs"/>
                <a:sym typeface="Calibri"/>
              </a:rPr>
              <a:t>Профессиональное общение студентов разных университетов, обучающихся по </a:t>
            </a:r>
            <a:r>
              <a:rPr lang="ru-RU" sz="2400" dirty="0" smtClean="0">
                <a:latin typeface="Roboto Th" pitchFamily="2" charset="0"/>
                <a:ea typeface="Roboto Th" pitchFamily="2" charset="0"/>
                <a:cs typeface="+mj-cs"/>
                <a:sym typeface="Calibri"/>
              </a:rPr>
              <a:t>направлениям «Реклама </a:t>
            </a:r>
            <a:r>
              <a:rPr lang="ru-RU" sz="2400" dirty="0" smtClean="0">
                <a:latin typeface="Roboto Th" pitchFamily="2" charset="0"/>
                <a:ea typeface="Roboto Th" pitchFamily="2" charset="0"/>
                <a:cs typeface="+mj-cs"/>
                <a:sym typeface="Calibri"/>
              </a:rPr>
              <a:t>и связи </a:t>
            </a:r>
            <a:r>
              <a:rPr lang="ru-RU" sz="2400" dirty="0">
                <a:latin typeface="Roboto Th" pitchFamily="2" charset="0"/>
                <a:ea typeface="Roboto Th" pitchFamily="2" charset="0"/>
                <a:cs typeface="+mj-cs"/>
                <a:sym typeface="Calibri"/>
              </a:rPr>
              <a:t>с общественностью», </a:t>
            </a:r>
            <a:r>
              <a:rPr lang="ru-RU" sz="2400" dirty="0" smtClean="0">
                <a:latin typeface="Roboto Th" pitchFamily="2" charset="0"/>
                <a:ea typeface="Roboto Th" pitchFamily="2" charset="0"/>
                <a:cs typeface="+mj-cs"/>
                <a:sym typeface="Calibri"/>
              </a:rPr>
              <a:t>«Прикладная математика», </a:t>
            </a:r>
            <a:r>
              <a:rPr lang="ru-RU" sz="2400" dirty="0">
                <a:latin typeface="Roboto Th" pitchFamily="2" charset="0"/>
                <a:ea typeface="Roboto Th" pitchFamily="2" charset="0"/>
                <a:cs typeface="+mj-cs"/>
                <a:sym typeface="Calibri"/>
              </a:rPr>
              <a:t>«Журналистика</a:t>
            </a:r>
            <a:r>
              <a:rPr lang="ru-RU" sz="2400" dirty="0" smtClean="0">
                <a:latin typeface="Roboto Th" pitchFamily="2" charset="0"/>
                <a:ea typeface="Roboto Th" pitchFamily="2" charset="0"/>
                <a:cs typeface="+mj-cs"/>
                <a:sym typeface="Calibri"/>
              </a:rPr>
              <a:t>», «</a:t>
            </a:r>
            <a:r>
              <a:rPr lang="ru-RU" sz="2400" dirty="0">
                <a:latin typeface="Roboto Th" pitchFamily="2" charset="0"/>
                <a:ea typeface="Roboto Th" pitchFamily="2" charset="0"/>
                <a:cs typeface="+mj-cs"/>
                <a:sym typeface="Calibri"/>
              </a:rPr>
              <a:t>Дизайн</a:t>
            </a:r>
            <a:r>
              <a:rPr lang="ru-RU" sz="2400" dirty="0" smtClean="0">
                <a:latin typeface="Roboto Th" pitchFamily="2" charset="0"/>
                <a:ea typeface="Roboto Th" pitchFamily="2" charset="0"/>
                <a:cs typeface="+mj-cs"/>
                <a:sym typeface="Calibri"/>
              </a:rPr>
              <a:t>», </a:t>
            </a:r>
            <a:r>
              <a:rPr lang="ru-RU" sz="2400" dirty="0">
                <a:latin typeface="Roboto Th" pitchFamily="2" charset="0"/>
                <a:ea typeface="Roboto Th" pitchFamily="2" charset="0"/>
                <a:cs typeface="+mj-cs"/>
                <a:sym typeface="Calibri"/>
              </a:rPr>
              <a:t>«Маркетинг» с ведущими </a:t>
            </a:r>
            <a:r>
              <a:rPr lang="ru-RU" sz="2400" dirty="0" smtClean="0">
                <a:latin typeface="Roboto Th" pitchFamily="2" charset="0"/>
                <a:ea typeface="Roboto Th" pitchFamily="2" charset="0"/>
                <a:cs typeface="+mj-cs"/>
                <a:sym typeface="Calibri"/>
              </a:rPr>
              <a:t>специалистами.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latin typeface="Roboto Th" pitchFamily="2" charset="0"/>
              <a:ea typeface="Roboto Th" pitchFamily="2" charset="0"/>
              <a:cs typeface="+mj-cs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Roboto Th" pitchFamily="2" charset="0"/>
                <a:ea typeface="Roboto Th" pitchFamily="2" charset="0"/>
                <a:cs typeface="+mj-cs"/>
                <a:sym typeface="Calibri"/>
              </a:rPr>
              <a:t>Формирование профессиональных навыков и </a:t>
            </a:r>
            <a:r>
              <a:rPr lang="ru-RU" sz="2400" dirty="0" smtClean="0">
                <a:latin typeface="Roboto Th" pitchFamily="2" charset="0"/>
                <a:ea typeface="Roboto Th" pitchFamily="2" charset="0"/>
                <a:cs typeface="+mj-cs"/>
                <a:sym typeface="Calibri"/>
              </a:rPr>
              <a:t>компетенций, развитие </a:t>
            </a:r>
            <a:r>
              <a:rPr lang="ru-RU" sz="2400" dirty="0">
                <a:latin typeface="Roboto Th" pitchFamily="2" charset="0"/>
                <a:ea typeface="Roboto Th" pitchFamily="2" charset="0"/>
                <a:cs typeface="+mj-cs"/>
                <a:sym typeface="Calibri"/>
              </a:rPr>
              <a:t>креативных </a:t>
            </a:r>
            <a:r>
              <a:rPr lang="ru-RU" sz="2400" dirty="0" smtClean="0">
                <a:latin typeface="Roboto Th" pitchFamily="2" charset="0"/>
                <a:ea typeface="Roboto Th" pitchFamily="2" charset="0"/>
                <a:cs typeface="+mj-cs"/>
                <a:sym typeface="Calibri"/>
              </a:rPr>
              <a:t>способностей студентов.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latin typeface="Roboto Th" pitchFamily="2" charset="0"/>
              <a:ea typeface="Roboto Th" pitchFamily="2" charset="0"/>
              <a:cs typeface="+mj-cs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Roboto Th" pitchFamily="2" charset="0"/>
                <a:ea typeface="Roboto Th" pitchFamily="2" charset="0"/>
                <a:cs typeface="+mj-cs"/>
                <a:sym typeface="Calibri"/>
              </a:rPr>
              <a:t> Воспитание социальной активности студентов и </a:t>
            </a:r>
            <a:r>
              <a:rPr lang="ru-RU" sz="2400" dirty="0" err="1">
                <a:latin typeface="Roboto Th" pitchFamily="2" charset="0"/>
                <a:ea typeface="Roboto Th" pitchFamily="2" charset="0"/>
                <a:cs typeface="+mj-cs"/>
                <a:sym typeface="Calibri"/>
              </a:rPr>
              <a:t>командообразование</a:t>
            </a:r>
            <a:r>
              <a:rPr lang="ru-RU" sz="2400" dirty="0">
                <a:latin typeface="Roboto Th" pitchFamily="2" charset="0"/>
                <a:ea typeface="Roboto Th" pitchFamily="2" charset="0"/>
                <a:cs typeface="+mj-cs"/>
                <a:sym typeface="Calibri"/>
              </a:rPr>
              <a:t> в молодежной среде.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39954" y="979480"/>
            <a:ext cx="259237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cap="all" dirty="0">
                <a:solidFill>
                  <a:srgbClr val="9EACC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Наши </a:t>
            </a:r>
            <a:r>
              <a:rPr lang="ru-RU" sz="3000" b="1" cap="all" dirty="0" smtClean="0">
                <a:solidFill>
                  <a:srgbClr val="9EACC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цели</a:t>
            </a:r>
            <a:endParaRPr lang="ru-RU" sz="3000" b="1" cap="all" dirty="0">
              <a:solidFill>
                <a:srgbClr val="9EACC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5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FA0AFD-0D9A-4CDD-BA72-E70E12414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169" y="267391"/>
            <a:ext cx="1688537" cy="14394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5C7F27-2DEA-4DCC-9227-5DA96A1925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136"/>
            <a:ext cx="1255779" cy="21945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A60C60-8638-4E75-9EEB-7D54D5F38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530" y="3181700"/>
            <a:ext cx="2305813" cy="29567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3D0ECF-49E2-4162-875F-1339F433A171}"/>
              </a:ext>
            </a:extLst>
          </p:cNvPr>
          <p:cNvSpPr txBox="1"/>
          <p:nvPr/>
        </p:nvSpPr>
        <p:spPr>
          <a:xfrm>
            <a:off x="465221" y="2006301"/>
            <a:ext cx="49088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Roboto Th" pitchFamily="2" charset="0"/>
                <a:ea typeface="Roboto Th" pitchFamily="2" charset="0"/>
                <a:cs typeface="+mj-cs"/>
              </a:rPr>
              <a:t>Сократить дистанцию между теоретическим образованием и практикой для начинающих специалистов.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ru-RU" sz="2400" dirty="0">
              <a:latin typeface="Roboto Th" pitchFamily="2" charset="0"/>
              <a:ea typeface="Roboto Th" pitchFamily="2" charset="0"/>
              <a:cs typeface="+mj-cs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Roboto Th" pitchFamily="2" charset="0"/>
                <a:ea typeface="Roboto Th" pitchFamily="2" charset="0"/>
                <a:cs typeface="+mj-cs"/>
              </a:rPr>
              <a:t>Создать работающие, </a:t>
            </a:r>
            <a:r>
              <a:rPr lang="ru-RU" sz="2400" dirty="0" smtClean="0">
                <a:latin typeface="Roboto Th" pitchFamily="2" charset="0"/>
                <a:ea typeface="Roboto Th" pitchFamily="2" charset="0"/>
                <a:cs typeface="+mj-cs"/>
              </a:rPr>
              <a:t>социально значимые </a:t>
            </a:r>
            <a:r>
              <a:rPr lang="ru-RU" sz="2400" dirty="0">
                <a:latin typeface="Roboto Th" pitchFamily="2" charset="0"/>
                <a:ea typeface="Roboto Th" pitchFamily="2" charset="0"/>
                <a:cs typeface="+mj-cs"/>
              </a:rPr>
              <a:t>проекты; подтолкнуть развитие городских проектов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07870" y="995522"/>
            <a:ext cx="32287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cap="all" dirty="0">
                <a:solidFill>
                  <a:srgbClr val="9EACC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Наши задачи </a:t>
            </a:r>
          </a:p>
        </p:txBody>
      </p:sp>
      <p:pic>
        <p:nvPicPr>
          <p:cNvPr id="9" name="Picture 2" descr="https://sun9-61.userapi.com/c857528/v857528459/110fc2/F8BiYSJpj5Q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73" y="2128824"/>
            <a:ext cx="5624975" cy="37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8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FA0AFD-0D9A-4CDD-BA72-E70E12414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169" y="267391"/>
            <a:ext cx="1688537" cy="14394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5C7F27-2DEA-4DCC-9227-5DA96A1925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136"/>
            <a:ext cx="1255779" cy="21945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A60C60-8638-4E75-9EEB-7D54D5F38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530" y="3181700"/>
            <a:ext cx="2305813" cy="29567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3D0ECF-49E2-4162-875F-1339F433A171}"/>
              </a:ext>
            </a:extLst>
          </p:cNvPr>
          <p:cNvSpPr txBox="1"/>
          <p:nvPr/>
        </p:nvSpPr>
        <p:spPr>
          <a:xfrm>
            <a:off x="3659529" y="986401"/>
            <a:ext cx="56879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cap="all" dirty="0">
                <a:solidFill>
                  <a:srgbClr val="9EACC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Наследие медиа </a:t>
            </a:r>
            <a:r>
              <a:rPr lang="ru-RU" sz="3000" b="1" cap="all" dirty="0" smtClean="0">
                <a:solidFill>
                  <a:srgbClr val="9EACC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игр </a:t>
            </a:r>
            <a:endParaRPr lang="ru-RU" sz="3000" b="1" cap="all" dirty="0">
              <a:solidFill>
                <a:srgbClr val="9EACC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dirty="0">
              <a:solidFill>
                <a:srgbClr val="9EACC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endParaRPr lang="ru-RU" dirty="0">
              <a:solidFill>
                <a:srgbClr val="9EACC5"/>
              </a:solidFill>
            </a:endParaRPr>
          </a:p>
          <a:p>
            <a:r>
              <a:rPr lang="ru-RU" dirty="0">
                <a:solidFill>
                  <a:srgbClr val="9EACC5"/>
                </a:solidFill>
              </a:rPr>
              <a:t> 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20264683"/>
              </p:ext>
            </p:extLst>
          </p:nvPr>
        </p:nvGraphicFramePr>
        <p:xfrm>
          <a:off x="1163782" y="1844842"/>
          <a:ext cx="9071081" cy="4722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90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FA0AFD-0D9A-4CDD-BA72-E70E12414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169" y="267391"/>
            <a:ext cx="1688537" cy="14394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5C7F27-2DEA-4DCC-9227-5DA96A1925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136"/>
            <a:ext cx="1255779" cy="21945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A60C60-8638-4E75-9EEB-7D54D5F38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530" y="3181700"/>
            <a:ext cx="2305813" cy="29567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3D0ECF-49E2-4162-875F-1339F433A171}"/>
              </a:ext>
            </a:extLst>
          </p:cNvPr>
          <p:cNvSpPr txBox="1"/>
          <p:nvPr/>
        </p:nvSpPr>
        <p:spPr>
          <a:xfrm>
            <a:off x="928255" y="2922214"/>
            <a:ext cx="958734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cap="all" dirty="0">
                <a:solidFill>
                  <a:srgbClr val="9EACC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Берем лучшее из наследия «</a:t>
            </a:r>
            <a:r>
              <a:rPr lang="ru-RU" sz="3000" b="1" cap="all" dirty="0" smtClean="0">
                <a:solidFill>
                  <a:srgbClr val="9EACC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Медиа-игр</a:t>
            </a:r>
            <a:r>
              <a:rPr lang="ru-RU" sz="3000" b="1" cap="all" dirty="0">
                <a:solidFill>
                  <a:srgbClr val="9EACC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», но даем </a:t>
            </a:r>
            <a:r>
              <a:rPr lang="ru-RU" sz="3000" b="1" cap="all" dirty="0" smtClean="0">
                <a:solidFill>
                  <a:srgbClr val="9EACC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проекту новую жизнь</a:t>
            </a:r>
            <a:endParaRPr lang="ru-RU" sz="3000" b="1" cap="all" dirty="0">
              <a:solidFill>
                <a:srgbClr val="9EACC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/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641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FA0AFD-0D9A-4CDD-BA72-E70E12414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169" y="267391"/>
            <a:ext cx="1688537" cy="14394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5C7F27-2DEA-4DCC-9227-5DA96A1925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136"/>
            <a:ext cx="1255779" cy="21945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A60C60-8638-4E75-9EEB-7D54D5F38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530" y="3181700"/>
            <a:ext cx="2305813" cy="29567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857FC7-3FF4-4DB5-A4B9-BFE57506CF85}"/>
              </a:ext>
            </a:extLst>
          </p:cNvPr>
          <p:cNvSpPr txBox="1"/>
          <p:nvPr/>
        </p:nvSpPr>
        <p:spPr>
          <a:xfrm>
            <a:off x="2008909" y="1036064"/>
            <a:ext cx="77724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latin typeface="Roboto Th" pitchFamily="2" charset="0"/>
                <a:ea typeface="Roboto Th" pitchFamily="2" charset="0"/>
                <a:cs typeface="+mj-cs"/>
              </a:rPr>
              <a:t>Лучшие студенты  вузов примут участие в проекте и разработают 6 практических кейсов в рамках программы </a:t>
            </a:r>
            <a:r>
              <a:rPr lang="ru-RU" sz="1900" dirty="0" smtClean="0">
                <a:latin typeface="Roboto Th" pitchFamily="2" charset="0"/>
                <a:ea typeface="Roboto Th" pitchFamily="2" charset="0"/>
                <a:cs typeface="+mj-cs"/>
              </a:rPr>
              <a:t>Медиа-игр</a:t>
            </a:r>
            <a:r>
              <a:rPr lang="ru-RU" sz="1900" dirty="0">
                <a:latin typeface="Roboto Th" pitchFamily="2" charset="0"/>
                <a:ea typeface="Roboto Th" pitchFamily="2" charset="0"/>
                <a:cs typeface="+mj-cs"/>
              </a:rPr>
              <a:t>.</a:t>
            </a:r>
          </a:p>
          <a:p>
            <a:endParaRPr lang="ru-RU" sz="1900" dirty="0">
              <a:latin typeface="Roboto Th" pitchFamily="2" charset="0"/>
              <a:ea typeface="Roboto Th" pitchFamily="2" charset="0"/>
              <a:cs typeface="+mj-cs"/>
            </a:endParaRPr>
          </a:p>
          <a:p>
            <a:r>
              <a:rPr lang="ru-RU" sz="1900" dirty="0">
                <a:latin typeface="Roboto Th" pitchFamily="2" charset="0"/>
                <a:ea typeface="Roboto Th" pitchFamily="2" charset="0"/>
                <a:cs typeface="+mj-cs"/>
              </a:rPr>
              <a:t>Наша идея </a:t>
            </a:r>
            <a:r>
              <a:rPr lang="ru-RU" sz="1900" dirty="0" smtClean="0">
                <a:latin typeface="Roboto Th" pitchFamily="2" charset="0"/>
                <a:ea typeface="Roboto Th" pitchFamily="2" charset="0"/>
                <a:cs typeface="+mj-cs"/>
              </a:rPr>
              <a:t>- объединить </a:t>
            </a:r>
            <a:r>
              <a:rPr lang="ru-RU" sz="1900" dirty="0">
                <a:latin typeface="Roboto Th" pitchFamily="2" charset="0"/>
                <a:ea typeface="Roboto Th" pitchFamily="2" charset="0"/>
                <a:cs typeface="+mj-cs"/>
              </a:rPr>
              <a:t>в одном проекте «Физиков» и «Лириков», собрать в одной команде разные навыки, разные «образы мышления».</a:t>
            </a:r>
          </a:p>
          <a:p>
            <a:endParaRPr lang="ru-RU" sz="1900" dirty="0">
              <a:latin typeface="Roboto Th" pitchFamily="2" charset="0"/>
              <a:ea typeface="Roboto Th" pitchFamily="2" charset="0"/>
              <a:cs typeface="+mj-cs"/>
            </a:endParaRPr>
          </a:p>
          <a:p>
            <a:r>
              <a:rPr lang="ru-RU" sz="1900" dirty="0">
                <a:latin typeface="Roboto Th" pitchFamily="2" charset="0"/>
                <a:ea typeface="Roboto Th" pitchFamily="2" charset="0"/>
                <a:cs typeface="+mj-cs"/>
              </a:rPr>
              <a:t> Именно поэтому мы сосредоточили в командах 24 участника </a:t>
            </a:r>
            <a:r>
              <a:rPr lang="en-US" sz="1900" dirty="0">
                <a:latin typeface="Roboto Th" pitchFamily="2" charset="0"/>
                <a:ea typeface="Roboto Th" pitchFamily="2" charset="0"/>
                <a:cs typeface="+mj-cs"/>
              </a:rPr>
              <a:t>IT</a:t>
            </a:r>
            <a:r>
              <a:rPr lang="ru-RU" sz="1900" dirty="0">
                <a:latin typeface="Roboto Th" pitchFamily="2" charset="0"/>
                <a:ea typeface="Roboto Th" pitchFamily="2" charset="0"/>
                <a:cs typeface="+mj-cs"/>
              </a:rPr>
              <a:t>-сферы и 36 специалистов в области маркетинга, </a:t>
            </a:r>
            <a:r>
              <a:rPr lang="ru-RU" sz="1900" dirty="0" smtClean="0">
                <a:latin typeface="Roboto Th" pitchFamily="2" charset="0"/>
                <a:ea typeface="Roboto Th" pitchFamily="2" charset="0"/>
                <a:cs typeface="+mj-cs"/>
              </a:rPr>
              <a:t>дизайна, рекламы </a:t>
            </a:r>
            <a:r>
              <a:rPr lang="ru-RU" sz="1900" dirty="0">
                <a:latin typeface="Roboto Th" pitchFamily="2" charset="0"/>
                <a:ea typeface="Roboto Th" pitchFamily="2" charset="0"/>
                <a:cs typeface="+mj-cs"/>
              </a:rPr>
              <a:t>и </a:t>
            </a:r>
            <a:r>
              <a:rPr lang="en-US" sz="1900" dirty="0" smtClean="0">
                <a:latin typeface="Roboto Th" pitchFamily="2" charset="0"/>
                <a:ea typeface="Roboto Th" pitchFamily="2" charset="0"/>
                <a:cs typeface="+mj-cs"/>
              </a:rPr>
              <a:t>PR</a:t>
            </a:r>
            <a:r>
              <a:rPr lang="ru-RU" sz="1900" dirty="0" smtClean="0">
                <a:latin typeface="Roboto Th" pitchFamily="2" charset="0"/>
                <a:ea typeface="Roboto Th" pitchFamily="2" charset="0"/>
                <a:cs typeface="+mj-cs"/>
              </a:rPr>
              <a:t>.</a:t>
            </a:r>
            <a:endParaRPr lang="ru-RU" sz="1900" dirty="0">
              <a:latin typeface="Roboto Th" pitchFamily="2" charset="0"/>
              <a:ea typeface="Roboto Th" pitchFamily="2" charset="0"/>
              <a:cs typeface="+mj-cs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20150" y="348734"/>
            <a:ext cx="252184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cap="all" dirty="0">
                <a:solidFill>
                  <a:srgbClr val="9EACC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Участники</a:t>
            </a:r>
          </a:p>
        </p:txBody>
      </p:sp>
      <p:pic>
        <p:nvPicPr>
          <p:cNvPr id="1026" name="Picture 2" descr="Картинки по запросу &quot;люди презентация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02"/>
          <a:stretch/>
        </p:blipFill>
        <p:spPr bwMode="auto">
          <a:xfrm>
            <a:off x="806737" y="3906799"/>
            <a:ext cx="8974572" cy="266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09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FA0AFD-0D9A-4CDD-BA72-E70E12414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344" y="267391"/>
            <a:ext cx="1074362" cy="9159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5C7F27-2DEA-4DCC-9227-5DA96A1925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136"/>
            <a:ext cx="1255779" cy="21945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A60C60-8638-4E75-9EEB-7D54D5F38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530" y="3181700"/>
            <a:ext cx="2305813" cy="29567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857FC7-3FF4-4DB5-A4B9-BFE57506CF85}"/>
              </a:ext>
            </a:extLst>
          </p:cNvPr>
          <p:cNvSpPr txBox="1"/>
          <p:nvPr/>
        </p:nvSpPr>
        <p:spPr>
          <a:xfrm>
            <a:off x="2881745" y="414678"/>
            <a:ext cx="57561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cap="all" dirty="0">
                <a:solidFill>
                  <a:srgbClr val="9EACC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Формирование команд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7C255B-E942-46A0-A7C6-505891F2A857}"/>
              </a:ext>
            </a:extLst>
          </p:cNvPr>
          <p:cNvSpPr txBox="1"/>
          <p:nvPr/>
        </p:nvSpPr>
        <p:spPr>
          <a:xfrm>
            <a:off x="1973179" y="1246909"/>
            <a:ext cx="774833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latin typeface="Roboto Th" pitchFamily="2" charset="0"/>
                <a:ea typeface="Roboto Th" pitchFamily="2" charset="0"/>
                <a:cs typeface="+mj-cs"/>
              </a:rPr>
              <a:t>Основной набор студентов </a:t>
            </a:r>
            <a:r>
              <a:rPr lang="en-US" sz="1900" dirty="0">
                <a:latin typeface="Roboto Th" pitchFamily="2" charset="0"/>
                <a:ea typeface="Roboto Th" pitchFamily="2" charset="0"/>
                <a:cs typeface="+mj-cs"/>
              </a:rPr>
              <a:t>IT-</a:t>
            </a:r>
            <a:r>
              <a:rPr lang="ru-RU" sz="1900" dirty="0">
                <a:latin typeface="Roboto Th" pitchFamily="2" charset="0"/>
                <a:ea typeface="Roboto Th" pitchFamily="2" charset="0"/>
                <a:cs typeface="+mj-cs"/>
              </a:rPr>
              <a:t>специальностей проходит в рамках </a:t>
            </a:r>
            <a:r>
              <a:rPr lang="ru-RU" sz="1900" dirty="0">
                <a:latin typeface="Roboto Th" pitchFamily="2" charset="0"/>
                <a:ea typeface="Roboto Th" pitchFamily="2" charset="0"/>
                <a:cs typeface="+mj-cs"/>
              </a:rPr>
              <a:t>И</a:t>
            </a:r>
            <a:r>
              <a:rPr lang="ru-RU" sz="1900" dirty="0" smtClean="0">
                <a:latin typeface="Roboto Th" pitchFamily="2" charset="0"/>
                <a:ea typeface="Roboto Th" pitchFamily="2" charset="0"/>
                <a:cs typeface="+mj-cs"/>
              </a:rPr>
              <a:t>нститута </a:t>
            </a:r>
            <a:r>
              <a:rPr lang="ru-RU" sz="1900" dirty="0" smtClean="0">
                <a:latin typeface="Roboto Th" pitchFamily="2" charset="0"/>
                <a:ea typeface="Roboto Th" pitchFamily="2" charset="0"/>
                <a:cs typeface="+mj-cs"/>
              </a:rPr>
              <a:t>математики и факультета </a:t>
            </a:r>
            <a:r>
              <a:rPr lang="ru-RU" sz="1900" dirty="0">
                <a:latin typeface="Roboto Th" pitchFamily="2" charset="0"/>
                <a:ea typeface="Roboto Th" pitchFamily="2" charset="0"/>
                <a:cs typeface="+mj-cs"/>
              </a:rPr>
              <a:t>компьютерных наук ОмГУ, </a:t>
            </a:r>
            <a:r>
              <a:rPr lang="ru-RU" sz="1900" dirty="0" smtClean="0">
                <a:latin typeface="Roboto Th" pitchFamily="2" charset="0"/>
                <a:ea typeface="Roboto Th" pitchFamily="2" charset="0"/>
                <a:cs typeface="+mj-cs"/>
              </a:rPr>
              <a:t>которые являются партнерами </a:t>
            </a:r>
            <a:r>
              <a:rPr lang="en-US" sz="1900" dirty="0" smtClean="0">
                <a:latin typeface="Roboto Th" pitchFamily="2" charset="0"/>
                <a:ea typeface="Roboto Th" pitchFamily="2" charset="0"/>
                <a:cs typeface="+mj-cs"/>
              </a:rPr>
              <a:t>NEOLAB</a:t>
            </a:r>
            <a:r>
              <a:rPr lang="ru-RU" sz="1900" dirty="0">
                <a:latin typeface="Roboto Th" pitchFamily="2" charset="0"/>
                <a:ea typeface="Roboto Th" pitchFamily="2" charset="0"/>
                <a:cs typeface="+mj-cs"/>
              </a:rPr>
              <a:t>.</a:t>
            </a:r>
          </a:p>
          <a:p>
            <a:endParaRPr lang="ru-RU" sz="1900" dirty="0">
              <a:latin typeface="Roboto Th" pitchFamily="2" charset="0"/>
              <a:ea typeface="Roboto Th" pitchFamily="2" charset="0"/>
              <a:cs typeface="+mj-cs"/>
            </a:endParaRPr>
          </a:p>
          <a:p>
            <a:r>
              <a:rPr lang="ru-RU" sz="1900" dirty="0">
                <a:latin typeface="Roboto Th" pitchFamily="2" charset="0"/>
                <a:ea typeface="Roboto Th" pitchFamily="2" charset="0"/>
                <a:cs typeface="+mj-cs"/>
              </a:rPr>
              <a:t>Студенты гуманитарных специальностей отбираются на </a:t>
            </a:r>
            <a:r>
              <a:rPr lang="ru-RU" sz="1900" dirty="0" smtClean="0">
                <a:latin typeface="Roboto Th" pitchFamily="2" charset="0"/>
                <a:ea typeface="Roboto Th" pitchFamily="2" charset="0"/>
                <a:cs typeface="+mj-cs"/>
              </a:rPr>
              <a:t>факультете филологии и </a:t>
            </a:r>
            <a:r>
              <a:rPr lang="ru-RU" sz="1900" dirty="0" err="1" smtClean="0">
                <a:latin typeface="Roboto Th" pitchFamily="2" charset="0"/>
                <a:ea typeface="Roboto Th" pitchFamily="2" charset="0"/>
                <a:cs typeface="+mj-cs"/>
              </a:rPr>
              <a:t>медиакоммуникаций</a:t>
            </a:r>
            <a:r>
              <a:rPr lang="ru-RU" sz="1900" dirty="0" smtClean="0">
                <a:latin typeface="Roboto Th" pitchFamily="2" charset="0"/>
                <a:ea typeface="Roboto Th" pitchFamily="2" charset="0"/>
                <a:cs typeface="+mj-cs"/>
              </a:rPr>
              <a:t> </a:t>
            </a:r>
            <a:r>
              <a:rPr lang="ru-RU" sz="1900" dirty="0" smtClean="0">
                <a:latin typeface="Roboto Th" pitchFamily="2" charset="0"/>
                <a:ea typeface="Roboto Th" pitchFamily="2" charset="0"/>
                <a:cs typeface="+mj-cs"/>
              </a:rPr>
              <a:t>и </a:t>
            </a:r>
            <a:r>
              <a:rPr lang="ru-RU" sz="1900" dirty="0" smtClean="0">
                <a:latin typeface="Roboto Th" pitchFamily="2" charset="0"/>
                <a:ea typeface="Roboto Th" pitchFamily="2" charset="0"/>
                <a:cs typeface="+mj-cs"/>
              </a:rPr>
              <a:t>ФМБ ОмГУ им. Ф.М. Достоевского</a:t>
            </a:r>
            <a:r>
              <a:rPr lang="ru-RU" sz="1900" dirty="0" smtClean="0">
                <a:latin typeface="Roboto Th" pitchFamily="2" charset="0"/>
                <a:ea typeface="Roboto Th" pitchFamily="2" charset="0"/>
                <a:cs typeface="+mj-cs"/>
              </a:rPr>
              <a:t>, </a:t>
            </a:r>
            <a:r>
              <a:rPr lang="ru-RU" sz="1900" dirty="0">
                <a:latin typeface="Roboto Th" pitchFamily="2" charset="0"/>
                <a:ea typeface="Roboto Th" pitchFamily="2" charset="0"/>
                <a:cs typeface="+mj-cs"/>
              </a:rPr>
              <a:t>который выступает </a:t>
            </a:r>
            <a:r>
              <a:rPr lang="ru-RU" sz="1900" dirty="0" err="1" smtClean="0">
                <a:latin typeface="Roboto Th" pitchFamily="2" charset="0"/>
                <a:ea typeface="Roboto Th" pitchFamily="2" charset="0"/>
                <a:cs typeface="+mj-cs"/>
              </a:rPr>
              <a:t>соорганизатором</a:t>
            </a:r>
            <a:r>
              <a:rPr lang="ru-RU" sz="1900" dirty="0" smtClean="0">
                <a:latin typeface="Roboto Th" pitchFamily="2" charset="0"/>
                <a:ea typeface="Roboto Th" pitchFamily="2" charset="0"/>
                <a:cs typeface="+mj-cs"/>
              </a:rPr>
              <a:t> </a:t>
            </a:r>
            <a:r>
              <a:rPr lang="ru-RU" sz="1900" dirty="0" smtClean="0">
                <a:latin typeface="Roboto Th" pitchFamily="2" charset="0"/>
                <a:ea typeface="Roboto Th" pitchFamily="2" charset="0"/>
                <a:cs typeface="+mj-cs"/>
              </a:rPr>
              <a:t>Медиа-игр </a:t>
            </a:r>
            <a:r>
              <a:rPr lang="ru-RU" sz="1900" dirty="0">
                <a:latin typeface="Roboto Th" pitchFamily="2" charset="0"/>
                <a:ea typeface="Roboto Th" pitchFamily="2" charset="0"/>
                <a:cs typeface="+mj-cs"/>
              </a:rPr>
              <a:t>в Омске, а также </a:t>
            </a:r>
            <a:r>
              <a:rPr lang="ru-RU" sz="1900" dirty="0" smtClean="0">
                <a:latin typeface="Roboto Th" pitchFamily="2" charset="0"/>
                <a:ea typeface="Roboto Th" pitchFamily="2" charset="0"/>
                <a:cs typeface="+mj-cs"/>
              </a:rPr>
              <a:t>в вузах-партнерах: </a:t>
            </a:r>
            <a:r>
              <a:rPr lang="ru-RU" sz="1900" dirty="0" err="1">
                <a:latin typeface="Roboto Th" pitchFamily="2" charset="0"/>
                <a:ea typeface="Roboto Th" pitchFamily="2" charset="0"/>
                <a:cs typeface="+mj-cs"/>
              </a:rPr>
              <a:t>ОмГУПС</a:t>
            </a:r>
            <a:r>
              <a:rPr lang="ru-RU" sz="1900" dirty="0">
                <a:latin typeface="Roboto Th" pitchFamily="2" charset="0"/>
                <a:ea typeface="Roboto Th" pitchFamily="2" charset="0"/>
                <a:cs typeface="+mj-cs"/>
              </a:rPr>
              <a:t> и </a:t>
            </a:r>
            <a:r>
              <a:rPr lang="ru-RU" sz="1900" dirty="0" err="1">
                <a:latin typeface="Roboto Th" pitchFamily="2" charset="0"/>
                <a:ea typeface="Roboto Th" pitchFamily="2" charset="0"/>
                <a:cs typeface="+mj-cs"/>
              </a:rPr>
              <a:t>ОмГТУ</a:t>
            </a:r>
            <a:r>
              <a:rPr lang="ru-RU" sz="1900" dirty="0">
                <a:latin typeface="Roboto Th" pitchFamily="2" charset="0"/>
                <a:ea typeface="Roboto Th" pitchFamily="2" charset="0"/>
                <a:cs typeface="+mj-cs"/>
              </a:rPr>
              <a:t>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Картинки по запросу &quot;люди презентация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39" b="6264"/>
          <a:stretch/>
        </p:blipFill>
        <p:spPr bwMode="auto">
          <a:xfrm>
            <a:off x="515791" y="4488691"/>
            <a:ext cx="8974572" cy="216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4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FA0AFD-0D9A-4CDD-BA72-E70E12414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344" y="267391"/>
            <a:ext cx="1074362" cy="9159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A60C60-8638-4E75-9EEB-7D54D5F38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530" y="3181700"/>
            <a:ext cx="2305813" cy="29567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857FC7-3FF4-4DB5-A4B9-BFE57506CF85}"/>
              </a:ext>
            </a:extLst>
          </p:cNvPr>
          <p:cNvSpPr txBox="1"/>
          <p:nvPr/>
        </p:nvSpPr>
        <p:spPr>
          <a:xfrm>
            <a:off x="2881745" y="414678"/>
            <a:ext cx="57561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cap="all" dirty="0">
                <a:solidFill>
                  <a:srgbClr val="9EACC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Формирование команд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E7F7DC-C831-4DA8-A223-7B8DCF39C997}"/>
              </a:ext>
            </a:extLst>
          </p:cNvPr>
          <p:cNvSpPr txBox="1"/>
          <p:nvPr/>
        </p:nvSpPr>
        <p:spPr>
          <a:xfrm>
            <a:off x="786063" y="5534375"/>
            <a:ext cx="9625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Roboto Th" pitchFamily="2" charset="0"/>
                <a:ea typeface="Roboto Th" pitchFamily="2" charset="0"/>
                <a:cs typeface="+mj-cs"/>
              </a:rPr>
              <a:t>Участие </a:t>
            </a:r>
            <a:r>
              <a:rPr lang="ru-RU" sz="2400" dirty="0">
                <a:latin typeface="Roboto Th" pitchFamily="2" charset="0"/>
                <a:ea typeface="Roboto Th" pitchFamily="2" charset="0"/>
                <a:cs typeface="+mj-cs"/>
              </a:rPr>
              <a:t>студентов </a:t>
            </a:r>
            <a:r>
              <a:rPr lang="en-US" sz="2400" dirty="0">
                <a:latin typeface="Roboto Th" pitchFamily="2" charset="0"/>
                <a:ea typeface="Roboto Th" pitchFamily="2" charset="0"/>
                <a:cs typeface="+mj-cs"/>
              </a:rPr>
              <a:t>IT</a:t>
            </a:r>
            <a:r>
              <a:rPr lang="ru-RU" sz="2400" dirty="0">
                <a:latin typeface="Roboto Th" pitchFamily="2" charset="0"/>
                <a:ea typeface="Roboto Th" pitchFamily="2" charset="0"/>
                <a:cs typeface="+mj-cs"/>
              </a:rPr>
              <a:t>-специальностей в первых год субсидирует </a:t>
            </a:r>
            <a:r>
              <a:rPr lang="en-US" sz="2400" dirty="0">
                <a:latin typeface="Roboto Th" pitchFamily="2" charset="0"/>
                <a:ea typeface="Roboto Th" pitchFamily="2" charset="0"/>
                <a:cs typeface="+mj-cs"/>
              </a:rPr>
              <a:t>NEOLAB, </a:t>
            </a:r>
            <a:r>
              <a:rPr lang="ru-RU" sz="2400" dirty="0" smtClean="0">
                <a:latin typeface="Roboto Th" pitchFamily="2" charset="0"/>
                <a:ea typeface="Roboto Th" pitchFamily="2" charset="0"/>
                <a:cs typeface="+mj-cs"/>
              </a:rPr>
              <a:t>студентов-гуманитариев </a:t>
            </a:r>
            <a:r>
              <a:rPr lang="ru-RU" sz="2400" dirty="0">
                <a:latin typeface="Roboto Th" pitchFamily="2" charset="0"/>
                <a:ea typeface="Roboto Th" pitchFamily="2" charset="0"/>
                <a:cs typeface="+mj-cs"/>
              </a:rPr>
              <a:t>– факультеты, </a:t>
            </a:r>
            <a:r>
              <a:rPr lang="ru-RU" sz="2400" dirty="0" smtClean="0">
                <a:latin typeface="Roboto Th" pitchFamily="2" charset="0"/>
                <a:ea typeface="Roboto Th" pitchFamily="2" charset="0"/>
                <a:cs typeface="+mj-cs"/>
              </a:rPr>
              <a:t>которые их направили. </a:t>
            </a:r>
            <a:endParaRPr lang="ru-RU" sz="2400" dirty="0">
              <a:latin typeface="Roboto Th" pitchFamily="2" charset="0"/>
              <a:ea typeface="Roboto Th" pitchFamily="2" charset="0"/>
              <a:cs typeface="+mj-cs"/>
            </a:endParaRPr>
          </a:p>
        </p:txBody>
      </p:sp>
      <p:pic>
        <p:nvPicPr>
          <p:cNvPr id="10" name="Picture 4" descr="Картинки по запросу &quot;люди презентация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9"/>
          <a:stretch/>
        </p:blipFill>
        <p:spPr bwMode="auto">
          <a:xfrm>
            <a:off x="607755" y="1468584"/>
            <a:ext cx="5651705" cy="37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5C7F27-2DEA-4DCC-9227-5DA96A1925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136"/>
            <a:ext cx="1255779" cy="21945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41064" y="1454181"/>
            <a:ext cx="45374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Roboto Th" pitchFamily="2" charset="0"/>
                <a:ea typeface="Roboto Th" pitchFamily="2" charset="0"/>
                <a:cs typeface="+mj-cs"/>
              </a:rPr>
              <a:t>Общее количество команд </a:t>
            </a:r>
            <a:r>
              <a:rPr lang="ru-RU" sz="2400" dirty="0" smtClean="0">
                <a:latin typeface="Roboto Th" pitchFamily="2" charset="0"/>
                <a:ea typeface="Roboto Th" pitchFamily="2" charset="0"/>
                <a:cs typeface="+mj-cs"/>
              </a:rPr>
              <a:t>- 6.</a:t>
            </a:r>
            <a:endParaRPr lang="ru-RU" sz="2400" dirty="0">
              <a:latin typeface="Roboto Th" pitchFamily="2" charset="0"/>
              <a:ea typeface="Roboto Th" pitchFamily="2" charset="0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Roboto Th" pitchFamily="2" charset="0"/>
                <a:ea typeface="Roboto Th" pitchFamily="2" charset="0"/>
                <a:cs typeface="+mj-cs"/>
              </a:rPr>
              <a:t>Максимальное </a:t>
            </a:r>
            <a:r>
              <a:rPr lang="ru-RU" sz="2400" dirty="0">
                <a:latin typeface="Roboto Th" pitchFamily="2" charset="0"/>
                <a:ea typeface="Roboto Th" pitchFamily="2" charset="0"/>
                <a:cs typeface="+mj-cs"/>
              </a:rPr>
              <a:t>количество участников в </a:t>
            </a:r>
            <a:r>
              <a:rPr lang="ru-RU" sz="2400" dirty="0" smtClean="0">
                <a:latin typeface="Roboto Th" pitchFamily="2" charset="0"/>
                <a:ea typeface="Roboto Th" pitchFamily="2" charset="0"/>
                <a:cs typeface="+mj-cs"/>
              </a:rPr>
              <a:t>команде -10</a:t>
            </a:r>
            <a:r>
              <a:rPr lang="ru-RU" sz="2400" dirty="0">
                <a:latin typeface="Roboto Th" pitchFamily="2" charset="0"/>
                <a:ea typeface="Roboto Th" pitchFamily="2" charset="0"/>
                <a:cs typeface="+mj-cs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latin typeface="Roboto Th" pitchFamily="2" charset="0"/>
              <a:ea typeface="Roboto Th" pitchFamily="2" charset="0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Roboto Th" pitchFamily="2" charset="0"/>
                <a:ea typeface="Roboto Th" pitchFamily="2" charset="0"/>
                <a:cs typeface="+mj-cs"/>
              </a:rPr>
              <a:t>Общее количество участников </a:t>
            </a:r>
            <a:r>
              <a:rPr lang="ru-RU" sz="2400" dirty="0" smtClean="0">
                <a:latin typeface="Roboto Th" pitchFamily="2" charset="0"/>
                <a:ea typeface="Roboto Th" pitchFamily="2" charset="0"/>
                <a:cs typeface="+mj-cs"/>
              </a:rPr>
              <a:t>60 студентов.</a:t>
            </a:r>
            <a:endParaRPr lang="ru-RU" sz="2400" dirty="0">
              <a:latin typeface="Roboto Th" pitchFamily="2" charset="0"/>
              <a:ea typeface="Roboto Th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363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FA0AFD-0D9A-4CDD-BA72-E70E12414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169" y="267391"/>
            <a:ext cx="1688537" cy="14394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5C7F27-2DEA-4DCC-9227-5DA96A1925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136"/>
            <a:ext cx="1255779" cy="21945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A60C60-8638-4E75-9EEB-7D54D5F38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530" y="3181700"/>
            <a:ext cx="2305813" cy="29567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DD282A-F430-4A20-B589-570F7DD725C1}"/>
              </a:ext>
            </a:extLst>
          </p:cNvPr>
          <p:cNvSpPr txBox="1"/>
          <p:nvPr/>
        </p:nvSpPr>
        <p:spPr>
          <a:xfrm>
            <a:off x="3969285" y="385930"/>
            <a:ext cx="34596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cap="all" dirty="0">
                <a:solidFill>
                  <a:srgbClr val="9EACC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Этапы проекта 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9A851CF3-1530-4409-9A01-24DC9AB9DA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927428"/>
              </p:ext>
            </p:extLst>
          </p:nvPr>
        </p:nvGraphicFramePr>
        <p:xfrm>
          <a:off x="1312901" y="1595441"/>
          <a:ext cx="8537681" cy="51102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4589">
                  <a:extLst>
                    <a:ext uri="{9D8B030D-6E8A-4147-A177-3AD203B41FA5}">
                      <a16:colId xmlns:a16="http://schemas.microsoft.com/office/drawing/2014/main" val="2532588707"/>
                    </a:ext>
                  </a:extLst>
                </a:gridCol>
                <a:gridCol w="4527929">
                  <a:extLst>
                    <a:ext uri="{9D8B030D-6E8A-4147-A177-3AD203B41FA5}">
                      <a16:colId xmlns:a16="http://schemas.microsoft.com/office/drawing/2014/main" val="3498223199"/>
                    </a:ext>
                  </a:extLst>
                </a:gridCol>
                <a:gridCol w="2175163">
                  <a:extLst>
                    <a:ext uri="{9D8B030D-6E8A-4147-A177-3AD203B41FA5}">
                      <a16:colId xmlns:a16="http://schemas.microsoft.com/office/drawing/2014/main" val="533886852"/>
                    </a:ext>
                  </a:extLst>
                </a:gridCol>
              </a:tblGrid>
              <a:tr h="366634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Roboto Th" pitchFamily="2" charset="0"/>
                          <a:ea typeface="Roboto Th" pitchFamily="2" charset="0"/>
                          <a:cs typeface="+mj-cs"/>
                        </a:rPr>
                        <a:t>Период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Roboto Th" pitchFamily="2" charset="0"/>
                          <a:ea typeface="Roboto Th" pitchFamily="2" charset="0"/>
                          <a:cs typeface="+mj-cs"/>
                        </a:rPr>
                        <a:t>Этап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Roboto Th" pitchFamily="2" charset="0"/>
                          <a:ea typeface="Roboto Th" pitchFamily="2" charset="0"/>
                          <a:cs typeface="+mj-cs"/>
                        </a:rPr>
                        <a:t>Место проведения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315940"/>
                  </a:ext>
                </a:extLst>
              </a:tr>
              <a:tr h="904029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Roboto Th" pitchFamily="2" charset="0"/>
                          <a:ea typeface="Roboto Th" pitchFamily="2" charset="0"/>
                          <a:cs typeface="+mj-cs"/>
                        </a:rPr>
                        <a:t>За две недели до финала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Roboto Th" pitchFamily="2" charset="0"/>
                          <a:ea typeface="Roboto Th" pitchFamily="2" charset="0"/>
                          <a:cs typeface="+mj-cs"/>
                        </a:rPr>
                        <a:t>Открытие игр, жеребьевка: разбивка по командам, распределение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Roboto Th" pitchFamily="2" charset="0"/>
                          <a:ea typeface="Roboto Th" pitchFamily="2" charset="0"/>
                          <a:cs typeface="+mj-cs"/>
                        </a:rPr>
                        <a:t>кураторов.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Roboto Th" pitchFamily="2" charset="0"/>
                        <a:ea typeface="Roboto Th" pitchFamily="2" charset="0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Roboto Th" pitchFamily="2" charset="0"/>
                          <a:ea typeface="Roboto Th" pitchFamily="2" charset="0"/>
                          <a:cs typeface="+mj-cs"/>
                        </a:rPr>
                        <a:t>Филфак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Roboto Th" pitchFamily="2" charset="0"/>
                          <a:ea typeface="Roboto Th" pitchFamily="2" charset="0"/>
                          <a:cs typeface="+mj-cs"/>
                        </a:rPr>
                        <a:t>ОмГУ (2 корп.)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Roboto Th" pitchFamily="2" charset="0"/>
                        <a:ea typeface="Roboto Th" pitchFamily="2" charset="0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196690"/>
                  </a:ext>
                </a:extLst>
              </a:tr>
              <a:tr h="1175237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Roboto Th" pitchFamily="2" charset="0"/>
                          <a:ea typeface="Roboto Th" pitchFamily="2" charset="0"/>
                          <a:cs typeface="+mj-cs"/>
                        </a:rPr>
                        <a:t>За 10 дней до финала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Roboto Th" pitchFamily="2" charset="0"/>
                          <a:ea typeface="Roboto Th" pitchFamily="2" charset="0"/>
                          <a:cs typeface="+mj-cs"/>
                        </a:rPr>
                        <a:t>Выезд на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Roboto Th" pitchFamily="2" charset="0"/>
                          <a:ea typeface="Roboto Th" pitchFamily="2" charset="0"/>
                          <a:cs typeface="+mj-cs"/>
                        </a:rPr>
                        <a:t>интенсив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Roboto Th" pitchFamily="2" charset="0"/>
                          <a:ea typeface="Roboto Th" pitchFamily="2" charset="0"/>
                          <a:cs typeface="+mj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Roboto Th" pitchFamily="2" charset="0"/>
                          <a:ea typeface="Roboto Th" pitchFamily="2" charset="0"/>
                          <a:cs typeface="+mj-cs"/>
                        </a:rPr>
                        <a:t>на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Roboto Th" pitchFamily="2" charset="0"/>
                          <a:ea typeface="Roboto Th" pitchFamily="2" charset="0"/>
                          <a:cs typeface="+mj-cs"/>
                        </a:rPr>
                        <a:t>базу отдыха: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Roboto Th" pitchFamily="2" charset="0"/>
                          <a:ea typeface="Roboto Th" pitchFamily="2" charset="0"/>
                          <a:cs typeface="+mj-cs"/>
                        </a:rPr>
                        <a:t>тренинг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Roboto Th" pitchFamily="2" charset="0"/>
                          <a:ea typeface="Roboto Th" pitchFamily="2" charset="0"/>
                          <a:cs typeface="+mj-cs"/>
                        </a:rPr>
                        <a:t>командообразования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Roboto Th" pitchFamily="2" charset="0"/>
                          <a:ea typeface="Roboto Th" pitchFamily="2" charset="0"/>
                          <a:cs typeface="+mj-cs"/>
                        </a:rPr>
                        <a:t>,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Roboto Th" pitchFamily="2" charset="0"/>
                          <a:ea typeface="Roboto Th" pitchFamily="2" charset="0"/>
                          <a:cs typeface="+mj-cs"/>
                        </a:rPr>
                        <a:t>презентация визиток, установочные лекции, мозговые штурмы с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Roboto Th" pitchFamily="2" charset="0"/>
                          <a:ea typeface="Roboto Th" pitchFamily="2" charset="0"/>
                          <a:cs typeface="+mj-cs"/>
                        </a:rPr>
                        <a:t>кураторами.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Roboto Th" pitchFamily="2" charset="0"/>
                        <a:ea typeface="Roboto Th" pitchFamily="2" charset="0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Roboto Th" pitchFamily="2" charset="0"/>
                          <a:ea typeface="Roboto Th" pitchFamily="2" charset="0"/>
                          <a:cs typeface="+mj-cs"/>
                        </a:rPr>
                        <a:t>Загородная база «Аэлита»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392595"/>
                  </a:ext>
                </a:extLst>
              </a:tr>
              <a:tr h="63282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Roboto Th" pitchFamily="2" charset="0"/>
                          <a:ea typeface="Roboto Th" pitchFamily="2" charset="0"/>
                          <a:cs typeface="+mj-cs"/>
                        </a:rPr>
                        <a:t>В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Roboto Th" pitchFamily="2" charset="0"/>
                          <a:ea typeface="Roboto Th" pitchFamily="2" charset="0"/>
                          <a:cs typeface="+mj-cs"/>
                        </a:rPr>
                        <a:t>течение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Roboto Th" pitchFamily="2" charset="0"/>
                          <a:ea typeface="Roboto Th" pitchFamily="2" charset="0"/>
                          <a:cs typeface="+mj-cs"/>
                        </a:rPr>
                        <a:t>недели до финала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Roboto Th" pitchFamily="2" charset="0"/>
                          <a:ea typeface="Roboto Th" pitchFamily="2" charset="0"/>
                          <a:cs typeface="+mj-cs"/>
                        </a:rPr>
                        <a:t>Работа команд над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Roboto Th" pitchFamily="2" charset="0"/>
                          <a:ea typeface="Roboto Th" pitchFamily="2" charset="0"/>
                          <a:cs typeface="+mj-cs"/>
                        </a:rPr>
                        <a:t>проектами.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Roboto Th" pitchFamily="2" charset="0"/>
                        <a:ea typeface="Roboto Th" pitchFamily="2" charset="0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Roboto Th" pitchFamily="2" charset="0"/>
                          <a:ea typeface="Roboto Th" pitchFamily="2" charset="0"/>
                          <a:cs typeface="+mj-cs"/>
                        </a:rPr>
                        <a:t>Места сбора, определенные кураторами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704662"/>
                  </a:ext>
                </a:extLst>
              </a:tr>
              <a:tr h="14464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Roboto Th" pitchFamily="2" charset="0"/>
                          <a:ea typeface="Roboto Th" pitchFamily="2" charset="0"/>
                          <a:cs typeface="+mj-cs"/>
                        </a:rPr>
                        <a:t>В день открытия «Точки кипения»</a:t>
                      </a:r>
                    </a:p>
                    <a:p>
                      <a:endParaRPr lang="ru-RU" sz="1800" kern="1200" dirty="0">
                        <a:solidFill>
                          <a:schemeClr val="tx1"/>
                        </a:solidFill>
                        <a:latin typeface="Roboto Th" pitchFamily="2" charset="0"/>
                        <a:ea typeface="Roboto Th" pitchFamily="2" charset="0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Roboto Th" pitchFamily="2" charset="0"/>
                          <a:ea typeface="Roboto Th" pitchFamily="2" charset="0"/>
                          <a:cs typeface="+mj-cs"/>
                        </a:rPr>
                        <a:t>Финал. Презентация итоговых проектов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Roboto Th" pitchFamily="2" charset="0"/>
                          <a:ea typeface="Roboto Th" pitchFamily="2" charset="0"/>
                          <a:cs typeface="+mj-cs"/>
                        </a:rPr>
                        <a:t>жюри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Roboto Th" pitchFamily="2" charset="0"/>
                          <a:ea typeface="Roboto Th" pitchFamily="2" charset="0"/>
                          <a:cs typeface="+mj-cs"/>
                        </a:rPr>
                        <a:t>.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Roboto Th" pitchFamily="2" charset="0"/>
                          <a:ea typeface="Roboto Th" pitchFamily="2" charset="0"/>
                          <a:cs typeface="+mj-cs"/>
                        </a:rPr>
                        <a:t>Разбор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Roboto Th" pitchFamily="2" charset="0"/>
                          <a:ea typeface="Roboto Th" pitchFamily="2" charset="0"/>
                          <a:cs typeface="+mj-cs"/>
                        </a:rPr>
                        <a:t>всех проектов.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Roboto Th" pitchFamily="2" charset="0"/>
                          <a:ea typeface="Roboto Th" pitchFamily="2" charset="0"/>
                          <a:cs typeface="+mj-cs"/>
                        </a:rPr>
                        <a:t>Определение победителей. Награждение.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Roboto Th" pitchFamily="2" charset="0"/>
                        <a:ea typeface="Roboto Th" pitchFamily="2" charset="0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Roboto Th" pitchFamily="2" charset="0"/>
                          <a:ea typeface="Roboto Th" pitchFamily="2" charset="0"/>
                          <a:cs typeface="+mj-cs"/>
                        </a:rPr>
                        <a:t>«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Roboto Th" pitchFamily="2" charset="0"/>
                          <a:ea typeface="Roboto Th" pitchFamily="2" charset="0"/>
                          <a:cs typeface="+mj-cs"/>
                        </a:rPr>
                        <a:t>Точка кипения»</a:t>
                      </a:r>
                    </a:p>
                    <a:p>
                      <a:endParaRPr lang="ru-RU" sz="1800" kern="1200" dirty="0">
                        <a:solidFill>
                          <a:schemeClr val="tx1"/>
                        </a:solidFill>
                        <a:latin typeface="Roboto Th" pitchFamily="2" charset="0"/>
                        <a:ea typeface="Roboto Th" pitchFamily="2" charset="0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833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87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